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5" r:id="rId2"/>
    <p:sldId id="260" r:id="rId3"/>
    <p:sldId id="261" r:id="rId4"/>
    <p:sldId id="262" r:id="rId5"/>
    <p:sldId id="277" r:id="rId6"/>
    <p:sldId id="279" r:id="rId7"/>
    <p:sldId id="281" r:id="rId8"/>
    <p:sldId id="282" r:id="rId9"/>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3181059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1222061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1274815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9760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1142397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1801061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297532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676721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2872070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1998733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3146172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330B4A5-620D-4726-92D4-7D3B3C9C3395}" type="datetimeFigureOut">
              <a:rPr kumimoji="1" lang="ja-JP" altLang="en-US" smtClean="0"/>
              <a:t>2024/12/20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233782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30B4A5-620D-4726-92D4-7D3B3C9C3395}" type="datetimeFigureOut">
              <a:rPr kumimoji="1" lang="ja-JP" altLang="en-US" smtClean="0"/>
              <a:t>2024/12/20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E19EBB-CCDB-49D3-B721-FEDD4D0BD0C4}" type="slidenum">
              <a:rPr kumimoji="1" lang="ja-JP" altLang="en-US" smtClean="0"/>
              <a:t>‹#›</a:t>
            </a:fld>
            <a:endParaRPr kumimoji="1" lang="ja-JP" altLang="en-US"/>
          </a:p>
        </p:txBody>
      </p:sp>
    </p:spTree>
    <p:extLst>
      <p:ext uri="{BB962C8B-B14F-4D97-AF65-F5344CB8AC3E}">
        <p14:creationId xmlns:p14="http://schemas.microsoft.com/office/powerpoint/2010/main" val="627754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角丸四角形 2"/>
          <p:cNvSpPr/>
          <p:nvPr/>
        </p:nvSpPr>
        <p:spPr>
          <a:xfrm>
            <a:off x="9692640" y="457200"/>
            <a:ext cx="1502228" cy="679270"/>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資料</a:t>
            </a:r>
            <a:r>
              <a:rPr kumimoji="1" lang="en-US" altLang="ja-JP" b="1" dirty="0" smtClean="0"/>
              <a:t>14</a:t>
            </a:r>
            <a:endParaRPr kumimoji="1" lang="ja-JP" altLang="en-US" b="1" dirty="0"/>
          </a:p>
        </p:txBody>
      </p:sp>
    </p:spTree>
    <p:extLst>
      <p:ext uri="{BB962C8B-B14F-4D97-AF65-F5344CB8AC3E}">
        <p14:creationId xmlns:p14="http://schemas.microsoft.com/office/powerpoint/2010/main" val="1607574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175657" y="1051301"/>
            <a:ext cx="9836332" cy="160043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ja-JP" altLang="en-US" dirty="0" smtClean="0"/>
              <a:t>　</a:t>
            </a:r>
            <a:r>
              <a:rPr lang="ja-JP" altLang="ja-JP" sz="1600" b="1" dirty="0" smtClean="0"/>
              <a:t>本市</a:t>
            </a:r>
            <a:r>
              <a:rPr lang="ja-JP" altLang="ja-JP" sz="1600" b="1" dirty="0"/>
              <a:t>では、過去25年間で3度も大きな財政危機が繰り返されてきました。その度に厳しい行財政改革に取り組み、行政運営の 停滞を招くことを回避してきましたが、「財政が構造的にぜい弱である」という課題は、未だ解決されていません</a:t>
            </a:r>
            <a:r>
              <a:rPr lang="ja-JP" altLang="ja-JP" sz="1600" b="1" dirty="0" smtClean="0"/>
              <a:t>。</a:t>
            </a:r>
            <a:r>
              <a:rPr lang="ja-JP" altLang="en-US" sz="1600" b="1" dirty="0" smtClean="0"/>
              <a:t>今後、人口減少と人口構造の変化はさらに加速度を上げて進行し、社会経済のあり方に本質的な変化をもたらすと考えられます。それらを克服し、真に安定的な財政基盤を構築するためには、引き続き改革に取り組む必要があります。</a:t>
            </a:r>
            <a:endParaRPr lang="ja-JP" altLang="ja-JP" sz="1600" b="1"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600" b="0" i="0" u="none" strike="noStrike" cap="none" normalizeH="0" baseline="0" dirty="0" smtClean="0">
              <a:ln>
                <a:noFill/>
              </a:ln>
              <a:solidFill>
                <a:schemeClr val="tx1"/>
              </a:solidFill>
              <a:effectLst/>
              <a:latin typeface="Arial" panose="020B0604020202020204" pitchFamily="34" charset="0"/>
            </a:endParaRPr>
          </a:p>
        </p:txBody>
      </p:sp>
      <p:sp>
        <p:nvSpPr>
          <p:cNvPr id="3" name="正方形/長方形 2"/>
          <p:cNvSpPr/>
          <p:nvPr/>
        </p:nvSpPr>
        <p:spPr>
          <a:xfrm>
            <a:off x="1175657" y="928236"/>
            <a:ext cx="9823269" cy="1646092"/>
          </a:xfrm>
          <a:prstGeom prst="rect">
            <a:avLst/>
          </a:prstGeom>
          <a:noFill/>
          <a:ln w="5715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718457" y="0"/>
            <a:ext cx="8190412" cy="646331"/>
          </a:xfrm>
          <a:prstGeom prst="rect">
            <a:avLst/>
          </a:prstGeom>
          <a:noFill/>
        </p:spPr>
        <p:txBody>
          <a:bodyPr wrap="square" rtlCol="0" anchor="ctr">
            <a:spAutoFit/>
          </a:bodyPr>
          <a:lstStyle/>
          <a:p>
            <a:r>
              <a:rPr kumimoji="1" lang="ja-JP" altLang="en-US" sz="3600" b="1" dirty="0" smtClean="0"/>
              <a:t>岸和田市新行財政改革プラン（抜粋）</a:t>
            </a:r>
            <a:endParaRPr kumimoji="1" lang="ja-JP" altLang="en-US" sz="3600" b="1" dirty="0"/>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9086" y="3056709"/>
            <a:ext cx="10162903" cy="3762374"/>
          </a:xfrm>
          <a:prstGeom prst="rect">
            <a:avLst/>
          </a:prstGeom>
          <a:noFill/>
          <a:ln>
            <a:noFill/>
          </a:ln>
        </p:spPr>
      </p:pic>
      <p:sp>
        <p:nvSpPr>
          <p:cNvPr id="8" name="スライド番号プレースホルダー 3"/>
          <p:cNvSpPr>
            <a:spLocks noGrp="1"/>
          </p:cNvSpPr>
          <p:nvPr>
            <p:ph type="sldNum" sz="quarter" idx="12"/>
          </p:nvPr>
        </p:nvSpPr>
        <p:spPr>
          <a:xfrm>
            <a:off x="10933610" y="6356350"/>
            <a:ext cx="420189" cy="365125"/>
          </a:xfrm>
        </p:spPr>
        <p:txBody>
          <a:bodyPr/>
          <a:lstStyle/>
          <a:p>
            <a:fld id="{6113E31D-E2AB-40D1-8B51-AFA5AFEF393A}" type="slidenum">
              <a:rPr lang="en-US" smtClean="0"/>
              <a:t>2</a:t>
            </a:fld>
            <a:endParaRPr lang="en-US" dirty="0"/>
          </a:p>
        </p:txBody>
      </p:sp>
    </p:spTree>
    <p:extLst>
      <p:ext uri="{BB962C8B-B14F-4D97-AF65-F5344CB8AC3E}">
        <p14:creationId xmlns:p14="http://schemas.microsoft.com/office/powerpoint/2010/main" val="543354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123404" y="3034937"/>
            <a:ext cx="9757955" cy="3405051"/>
          </a:xfrm>
          <a:prstGeom prst="rect">
            <a:avLst/>
          </a:prstGeom>
          <a:noFill/>
        </p:spPr>
      </p:pic>
      <p:sp>
        <p:nvSpPr>
          <p:cNvPr id="3" name="テキスト ボックス 2"/>
          <p:cNvSpPr txBox="1"/>
          <p:nvPr/>
        </p:nvSpPr>
        <p:spPr>
          <a:xfrm>
            <a:off x="1123404" y="927483"/>
            <a:ext cx="9888583" cy="1354217"/>
          </a:xfrm>
          <a:prstGeom prst="rect">
            <a:avLst/>
          </a:prstGeom>
          <a:noFill/>
        </p:spPr>
        <p:txBody>
          <a:bodyPr wrap="square" rtlCol="0">
            <a:spAutoFit/>
          </a:bodyPr>
          <a:lstStyle/>
          <a:p>
            <a:r>
              <a:rPr lang="ja-JP" altLang="en-US" dirty="0" smtClean="0"/>
              <a:t>　</a:t>
            </a:r>
            <a:r>
              <a:rPr lang="ja-JP" altLang="ja-JP" sz="1600" b="1" dirty="0" smtClean="0"/>
              <a:t>経常</a:t>
            </a:r>
            <a:r>
              <a:rPr lang="ja-JP" altLang="ja-JP" sz="1600" b="1" dirty="0"/>
              <a:t>収支比率は、毎年安定的に確保できる収入で固定的な経費(人件費、扶助費、公債費など)をどの程度賄える状況にあるかを示す指標です。この指数が</a:t>
            </a:r>
            <a:r>
              <a:rPr lang="ja-JP" altLang="ja-JP" sz="1600" b="1" dirty="0" smtClean="0"/>
              <a:t>100</a:t>
            </a:r>
            <a:r>
              <a:rPr lang="ja-JP" altLang="en-US" sz="1600" b="1" dirty="0" smtClean="0"/>
              <a:t>％</a:t>
            </a:r>
            <a:r>
              <a:rPr lang="ja-JP" altLang="ja-JP" sz="1600" b="1" dirty="0" smtClean="0"/>
              <a:t>を</a:t>
            </a:r>
            <a:r>
              <a:rPr lang="ja-JP" altLang="ja-JP" sz="1600" b="1" dirty="0"/>
              <a:t>超えると、安定収入で</a:t>
            </a:r>
            <a:r>
              <a:rPr lang="ja-JP" altLang="ja-JP" sz="1600" b="1" dirty="0" smtClean="0"/>
              <a:t>固定</a:t>
            </a:r>
            <a:r>
              <a:rPr lang="ja-JP" altLang="en-US" sz="1600" b="1" dirty="0" smtClean="0"/>
              <a:t>的な経費</a:t>
            </a:r>
            <a:r>
              <a:rPr lang="ja-JP" altLang="ja-JP" sz="1600" b="1" dirty="0" smtClean="0"/>
              <a:t>を</a:t>
            </a:r>
            <a:r>
              <a:rPr lang="ja-JP" altLang="ja-JP" sz="1600" b="1" dirty="0"/>
              <a:t>賄うことができない状況であることを示します。直近10 年間の本市の指数の推移を見ると、</a:t>
            </a:r>
            <a:r>
              <a:rPr lang="ja-JP" altLang="ja-JP" sz="1600" b="1" dirty="0" smtClean="0"/>
              <a:t>100</a:t>
            </a:r>
            <a:r>
              <a:rPr lang="ja-JP" altLang="en-US" sz="1600" b="1" dirty="0" smtClean="0"/>
              <a:t>％</a:t>
            </a:r>
            <a:r>
              <a:rPr lang="ja-JP" altLang="ja-JP" sz="1600" b="1" dirty="0" smtClean="0"/>
              <a:t>前後</a:t>
            </a:r>
            <a:r>
              <a:rPr lang="ja-JP" altLang="ja-JP" sz="1600" b="1" dirty="0"/>
              <a:t>の年が</a:t>
            </a:r>
            <a:r>
              <a:rPr lang="ja-JP" altLang="ja-JP" sz="1600" b="1" dirty="0" smtClean="0"/>
              <a:t>多</a:t>
            </a:r>
            <a:r>
              <a:rPr lang="ja-JP" altLang="en-US" sz="1600" b="1" dirty="0" smtClean="0"/>
              <a:t>く、</a:t>
            </a:r>
            <a:r>
              <a:rPr lang="ja-JP" altLang="ja-JP" sz="1600" b="1" dirty="0" smtClean="0"/>
              <a:t>財政</a:t>
            </a:r>
            <a:r>
              <a:rPr lang="ja-JP" altLang="ja-JP" sz="1600" b="1" dirty="0"/>
              <a:t>の硬直度が高ぐ窮屈な財政運営を強いられていることがわかります</a:t>
            </a:r>
            <a:r>
              <a:rPr lang="ja-JP" altLang="ja-JP" sz="1600" b="1" dirty="0" smtClean="0"/>
              <a:t>。なお</a:t>
            </a:r>
            <a:r>
              <a:rPr lang="ja-JP" altLang="ja-JP" sz="1600" b="1" dirty="0"/>
              <a:t>、令和3年度の指数は、地方交付税の追加交付等の特殊要因により一時的に指数が 低下しています。</a:t>
            </a:r>
            <a:endParaRPr kumimoji="1" lang="ja-JP" altLang="en-US" sz="1600" b="1" dirty="0"/>
          </a:p>
        </p:txBody>
      </p:sp>
      <p:sp>
        <p:nvSpPr>
          <p:cNvPr id="5" name="テキスト ボックス 4"/>
          <p:cNvSpPr txBox="1"/>
          <p:nvPr/>
        </p:nvSpPr>
        <p:spPr>
          <a:xfrm>
            <a:off x="613953" y="0"/>
            <a:ext cx="8020595" cy="646331"/>
          </a:xfrm>
          <a:prstGeom prst="rect">
            <a:avLst/>
          </a:prstGeom>
          <a:noFill/>
        </p:spPr>
        <p:txBody>
          <a:bodyPr wrap="square" rtlCol="0" anchor="ctr">
            <a:spAutoFit/>
          </a:bodyPr>
          <a:lstStyle/>
          <a:p>
            <a:r>
              <a:rPr lang="ja-JP" altLang="en-US" sz="3600" b="1" dirty="0"/>
              <a:t>岸和田市新行財政改革</a:t>
            </a:r>
            <a:r>
              <a:rPr lang="ja-JP" altLang="en-US" sz="3600" b="1" dirty="0" smtClean="0"/>
              <a:t>プラン（抜粋）</a:t>
            </a:r>
            <a:endParaRPr lang="ja-JP" altLang="en-US" sz="3600" b="1" dirty="0"/>
          </a:p>
        </p:txBody>
      </p:sp>
      <p:sp>
        <p:nvSpPr>
          <p:cNvPr id="6" name="正方形/長方形 5"/>
          <p:cNvSpPr/>
          <p:nvPr/>
        </p:nvSpPr>
        <p:spPr>
          <a:xfrm>
            <a:off x="1064620" y="776664"/>
            <a:ext cx="9888582" cy="1655857"/>
          </a:xfrm>
          <a:prstGeom prst="rect">
            <a:avLst/>
          </a:prstGeom>
          <a:noFill/>
          <a:ln w="5715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3"/>
          <p:cNvSpPr>
            <a:spLocks noGrp="1"/>
          </p:cNvSpPr>
          <p:nvPr>
            <p:ph type="sldNum" sz="quarter" idx="12"/>
          </p:nvPr>
        </p:nvSpPr>
        <p:spPr>
          <a:xfrm>
            <a:off x="10933610" y="6356350"/>
            <a:ext cx="420189" cy="365125"/>
          </a:xfrm>
        </p:spPr>
        <p:txBody>
          <a:bodyPr/>
          <a:lstStyle/>
          <a:p>
            <a:fld id="{6113E31D-E2AB-40D1-8B51-AFA5AFEF393A}" type="slidenum">
              <a:rPr lang="en-US" smtClean="0"/>
              <a:t>3</a:t>
            </a:fld>
            <a:endParaRPr lang="en-US" dirty="0"/>
          </a:p>
        </p:txBody>
      </p:sp>
    </p:spTree>
    <p:extLst>
      <p:ext uri="{BB962C8B-B14F-4D97-AF65-F5344CB8AC3E}">
        <p14:creationId xmlns:p14="http://schemas.microsoft.com/office/powerpoint/2010/main" val="1494270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p:nvPr/>
        </p:nvPicPr>
        <p:blipFill>
          <a:blip r:embed="rId2">
            <a:extLst>
              <a:ext uri="{28A0092B-C50C-407E-A947-70E740481C1C}">
                <a14:useLocalDpi xmlns:a14="http://schemas.microsoft.com/office/drawing/2010/main" val="0"/>
              </a:ext>
            </a:extLst>
          </a:blip>
          <a:srcRect/>
          <a:stretch>
            <a:fillRect/>
          </a:stretch>
        </p:blipFill>
        <p:spPr bwMode="auto">
          <a:xfrm>
            <a:off x="1254035" y="2627086"/>
            <a:ext cx="9705702" cy="3904343"/>
          </a:xfrm>
          <a:prstGeom prst="rect">
            <a:avLst/>
          </a:prstGeom>
          <a:noFill/>
          <a:ln>
            <a:noFill/>
          </a:ln>
        </p:spPr>
      </p:pic>
      <p:sp>
        <p:nvSpPr>
          <p:cNvPr id="3" name="正方形/長方形 2"/>
          <p:cNvSpPr/>
          <p:nvPr/>
        </p:nvSpPr>
        <p:spPr>
          <a:xfrm>
            <a:off x="1023257" y="1023958"/>
            <a:ext cx="9936480" cy="861774"/>
          </a:xfrm>
          <a:prstGeom prst="rect">
            <a:avLst/>
          </a:prstGeom>
        </p:spPr>
        <p:txBody>
          <a:bodyPr wrap="square">
            <a:spAutoFit/>
          </a:bodyPr>
          <a:lstStyle/>
          <a:p>
            <a:pPr marL="177800" indent="-177800">
              <a:spcBef>
                <a:spcPts val="1500"/>
              </a:spcBef>
            </a:pPr>
            <a:r>
              <a:rPr lang="ja-JP" altLang="en-US" dirty="0" smtClean="0">
                <a:latin typeface="SimSun" panose="02010600030101010101" pitchFamily="2" charset="-122"/>
                <a:ea typeface="SimSun" panose="02010600030101010101" pitchFamily="2" charset="-122"/>
                <a:cs typeface="SimSun" panose="02010600030101010101" pitchFamily="2" charset="-122"/>
              </a:rPr>
              <a:t>　　</a:t>
            </a:r>
            <a:r>
              <a:rPr lang="ja-JP" altLang="ja-JP" sz="1600" b="1" dirty="0"/>
              <a:t>本市の税収の約4割を個人市民税が占めていることから、生産</a:t>
            </a:r>
            <a:r>
              <a:rPr lang="ja-JP" altLang="en-US" sz="1600" b="1" dirty="0"/>
              <a:t>年齢</a:t>
            </a:r>
            <a:r>
              <a:rPr lang="ja-JP" altLang="ja-JP" sz="1600" b="1" dirty="0"/>
              <a:t>人口の 減少は、税収の減少につながり、財政全体にも大きな影響を及ぼすと考え</a:t>
            </a:r>
            <a:r>
              <a:rPr lang="ja-JP" altLang="en-US" sz="1600" b="1" dirty="0"/>
              <a:t>ら</a:t>
            </a:r>
            <a:r>
              <a:rPr lang="ja-JP" altLang="ja-JP" sz="1600" b="1" dirty="0"/>
              <a:t>れます。一方で、高齢者人口の増加に伴い、社会保障関係費の負担は引き続き増加すると見込まれ、財政面の制約はより一層厳しくなると考えられます。</a:t>
            </a:r>
          </a:p>
        </p:txBody>
      </p:sp>
      <p:sp>
        <p:nvSpPr>
          <p:cNvPr id="4" name="テキスト ボックス 3"/>
          <p:cNvSpPr txBox="1"/>
          <p:nvPr/>
        </p:nvSpPr>
        <p:spPr>
          <a:xfrm>
            <a:off x="718456" y="0"/>
            <a:ext cx="8072847" cy="646331"/>
          </a:xfrm>
          <a:prstGeom prst="rect">
            <a:avLst/>
          </a:prstGeom>
          <a:noFill/>
        </p:spPr>
        <p:txBody>
          <a:bodyPr wrap="square" rtlCol="0" anchor="ctr">
            <a:spAutoFit/>
          </a:bodyPr>
          <a:lstStyle/>
          <a:p>
            <a:r>
              <a:rPr lang="ja-JP" altLang="en-US" sz="3600" b="1" dirty="0"/>
              <a:t>岸和田市新行財政改革</a:t>
            </a:r>
            <a:r>
              <a:rPr lang="ja-JP" altLang="en-US" sz="3600" b="1" dirty="0" smtClean="0"/>
              <a:t>プラン（抜粋）</a:t>
            </a:r>
            <a:endParaRPr lang="ja-JP" altLang="en-US" sz="3600" b="1" dirty="0"/>
          </a:p>
        </p:txBody>
      </p:sp>
      <p:sp>
        <p:nvSpPr>
          <p:cNvPr id="5" name="正方形/長方形 4"/>
          <p:cNvSpPr/>
          <p:nvPr/>
        </p:nvSpPr>
        <p:spPr>
          <a:xfrm>
            <a:off x="1162595" y="737603"/>
            <a:ext cx="9888582" cy="1268549"/>
          </a:xfrm>
          <a:prstGeom prst="rect">
            <a:avLst/>
          </a:prstGeom>
          <a:noFill/>
          <a:ln w="5715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3"/>
          <p:cNvSpPr>
            <a:spLocks noGrp="1"/>
          </p:cNvSpPr>
          <p:nvPr>
            <p:ph type="sldNum" sz="quarter" idx="12"/>
          </p:nvPr>
        </p:nvSpPr>
        <p:spPr>
          <a:xfrm>
            <a:off x="10933610" y="6356350"/>
            <a:ext cx="420189" cy="365125"/>
          </a:xfrm>
        </p:spPr>
        <p:txBody>
          <a:bodyPr/>
          <a:lstStyle/>
          <a:p>
            <a:fld id="{6113E31D-E2AB-40D1-8B51-AFA5AFEF393A}" type="slidenum">
              <a:rPr lang="en-US" smtClean="0"/>
              <a:t>4</a:t>
            </a:fld>
            <a:endParaRPr lang="en-US" dirty="0"/>
          </a:p>
        </p:txBody>
      </p:sp>
    </p:spTree>
    <p:extLst>
      <p:ext uri="{BB962C8B-B14F-4D97-AF65-F5344CB8AC3E}">
        <p14:creationId xmlns:p14="http://schemas.microsoft.com/office/powerpoint/2010/main" val="42595571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705394" y="74521"/>
            <a:ext cx="7981406" cy="646331"/>
          </a:xfrm>
          <a:prstGeom prst="rect">
            <a:avLst/>
          </a:prstGeom>
          <a:noFill/>
        </p:spPr>
        <p:txBody>
          <a:bodyPr wrap="square" rtlCol="0" anchor="ctr">
            <a:spAutoFit/>
          </a:bodyPr>
          <a:lstStyle/>
          <a:p>
            <a:r>
              <a:rPr kumimoji="1" lang="ja-JP" altLang="en-US" sz="3600" b="1" dirty="0" smtClean="0"/>
              <a:t>岸和田市新行財政改革プラン（抜粋）</a:t>
            </a:r>
            <a:endParaRPr kumimoji="1" lang="ja-JP" altLang="en-US" sz="3600" b="1" dirty="0"/>
          </a:p>
        </p:txBody>
      </p:sp>
      <p:sp>
        <p:nvSpPr>
          <p:cNvPr id="5" name="正方形/長方形 4"/>
          <p:cNvSpPr/>
          <p:nvPr/>
        </p:nvSpPr>
        <p:spPr>
          <a:xfrm>
            <a:off x="705394" y="1140931"/>
            <a:ext cx="10985863" cy="2480166"/>
          </a:xfrm>
          <a:prstGeom prst="rect">
            <a:avLst/>
          </a:prstGeom>
        </p:spPr>
        <p:txBody>
          <a:bodyPr wrap="square">
            <a:spAutoFit/>
          </a:bodyPr>
          <a:lstStyle/>
          <a:p>
            <a:pPr marL="266700" marR="241300" indent="-266700" algn="just">
              <a:spcBef>
                <a:spcPts val="1500"/>
              </a:spcBef>
              <a:spcAft>
                <a:spcPts val="1130"/>
              </a:spcAft>
            </a:pPr>
            <a:r>
              <a:rPr lang="ja-JP" altLang="en-US" dirty="0" smtClean="0">
                <a:latin typeface="+mn-ea"/>
                <a:cs typeface="SimSun" panose="02010600030101010101" pitchFamily="2" charset="-122"/>
              </a:rPr>
              <a:t>　　</a:t>
            </a:r>
            <a:r>
              <a:rPr lang="ja-JP" altLang="ja-JP" dirty="0" smtClean="0">
                <a:latin typeface="+mn-ea"/>
                <a:cs typeface="SimSun" panose="02010600030101010101" pitchFamily="2" charset="-122"/>
              </a:rPr>
              <a:t>将来</a:t>
            </a:r>
            <a:r>
              <a:rPr lang="ja-JP" altLang="ja-JP" dirty="0">
                <a:latin typeface="+mn-ea"/>
                <a:cs typeface="SimSun" panose="02010600030101010101" pitchFamily="2" charset="-122"/>
              </a:rPr>
              <a:t>にわたって質の高い市民サービスを提供し、市民生活を支え続けるため</a:t>
            </a:r>
            <a:r>
              <a:rPr lang="ja-JP" altLang="ja-JP" dirty="0" smtClean="0">
                <a:latin typeface="+mn-ea"/>
                <a:cs typeface="SimSun" panose="02010600030101010101" pitchFamily="2" charset="-122"/>
              </a:rPr>
              <a:t>、</a:t>
            </a:r>
            <a:r>
              <a:rPr lang="ja-JP" altLang="en-US" dirty="0" smtClean="0">
                <a:latin typeface="+mn-ea"/>
                <a:cs typeface="SimSun" panose="02010600030101010101" pitchFamily="2" charset="-122"/>
              </a:rPr>
              <a:t>以下の</a:t>
            </a:r>
            <a:r>
              <a:rPr lang="ja-JP" altLang="en-US" dirty="0" smtClean="0"/>
              <a:t>「</a:t>
            </a:r>
            <a:r>
              <a:rPr lang="ja-JP" altLang="en-US" dirty="0"/>
              <a:t>改革の視点」と「進め方</a:t>
            </a:r>
            <a:r>
              <a:rPr lang="ja-JP" altLang="en-US" dirty="0" smtClean="0"/>
              <a:t>」に基づき、</a:t>
            </a:r>
            <a:r>
              <a:rPr lang="ja-JP" altLang="ja-JP" dirty="0" smtClean="0">
                <a:latin typeface="+mn-ea"/>
                <a:cs typeface="SimSun" panose="02010600030101010101" pitchFamily="2" charset="-122"/>
              </a:rPr>
              <a:t>行</a:t>
            </a:r>
            <a:r>
              <a:rPr lang="ja-JP" altLang="ja-JP" dirty="0">
                <a:latin typeface="+mn-ea"/>
                <a:cs typeface="SimSun" panose="02010600030101010101" pitchFamily="2" charset="-122"/>
              </a:rPr>
              <a:t>財政の構造改革を推進します。</a:t>
            </a:r>
          </a:p>
          <a:p>
            <a:pPr marL="457200" indent="-190500">
              <a:spcAft>
                <a:spcPts val="580"/>
              </a:spcAft>
            </a:pPr>
            <a:r>
              <a:rPr lang="ja-JP" altLang="en-US" dirty="0" smtClean="0">
                <a:solidFill>
                  <a:srgbClr val="000000"/>
                </a:solidFill>
                <a:latin typeface="+mn-ea"/>
                <a:cs typeface="SimSun" panose="02010600030101010101" pitchFamily="2" charset="-122"/>
              </a:rPr>
              <a:t>　</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１</a:t>
            </a:r>
            <a:r>
              <a:rPr lang="ja-JP" altLang="ja-JP" b="1" dirty="0" smtClean="0">
                <a:solidFill>
                  <a:srgbClr val="000000"/>
                </a:solidFill>
                <a:latin typeface="+mn-ea"/>
                <a:cs typeface="SimSun" panose="02010600030101010101" pitchFamily="2" charset="-122"/>
              </a:rPr>
              <a:t>）</a:t>
            </a:r>
            <a:r>
              <a:rPr lang="ja-JP" altLang="ja-JP" b="1" dirty="0">
                <a:solidFill>
                  <a:srgbClr val="000000"/>
                </a:solidFill>
                <a:latin typeface="+mn-ea"/>
                <a:cs typeface="SimSun" panose="02010600030101010101" pitchFamily="2" charset="-122"/>
              </a:rPr>
              <a:t>社会経済環境の変化に合わせた市民サービスと行政運営体制の</a:t>
            </a:r>
            <a:r>
              <a:rPr lang="ja-JP" altLang="ja-JP" b="1" dirty="0" smtClean="0">
                <a:solidFill>
                  <a:srgbClr val="000000"/>
                </a:solidFill>
                <a:latin typeface="+mn-ea"/>
                <a:cs typeface="SimSun" panose="02010600030101010101" pitchFamily="2" charset="-122"/>
              </a:rPr>
              <a:t>再構築</a:t>
            </a:r>
            <a:endParaRPr lang="en-US" altLang="ja-JP" b="1" dirty="0">
              <a:latin typeface="+mn-ea"/>
              <a:cs typeface="SimSun" panose="02010600030101010101" pitchFamily="2" charset="-122"/>
            </a:endParaRPr>
          </a:p>
          <a:p>
            <a:pPr marL="457200" indent="-190500">
              <a:spcAft>
                <a:spcPts val="580"/>
              </a:spcAft>
            </a:pPr>
            <a:r>
              <a:rPr lang="ja-JP" altLang="en-US" b="1" dirty="0" smtClean="0">
                <a:solidFill>
                  <a:srgbClr val="000000"/>
                </a:solidFill>
                <a:latin typeface="+mn-ea"/>
                <a:cs typeface="SimSun" panose="02010600030101010101" pitchFamily="2" charset="-122"/>
              </a:rPr>
              <a:t>　</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２</a:t>
            </a:r>
            <a:r>
              <a:rPr lang="ja-JP" altLang="ja-JP" b="1" dirty="0" smtClean="0">
                <a:solidFill>
                  <a:srgbClr val="000000"/>
                </a:solidFill>
                <a:latin typeface="+mn-ea"/>
                <a:cs typeface="SimSun" panose="02010600030101010101" pitchFamily="2" charset="-122"/>
              </a:rPr>
              <a:t>）</a:t>
            </a:r>
            <a:r>
              <a:rPr lang="ja-JP" altLang="ja-JP" b="1" dirty="0">
                <a:solidFill>
                  <a:srgbClr val="000000"/>
                </a:solidFill>
                <a:latin typeface="+mn-ea"/>
                <a:cs typeface="SimSun" panose="02010600030101010101" pitchFamily="2" charset="-122"/>
              </a:rPr>
              <a:t>人的資源の最適化と簡素で効率的な組織体制の構築</a:t>
            </a:r>
            <a:endParaRPr lang="ja-JP" altLang="ja-JP" b="1" dirty="0">
              <a:latin typeface="+mn-ea"/>
              <a:cs typeface="SimSun" panose="02010600030101010101" pitchFamily="2" charset="-122"/>
            </a:endParaRPr>
          </a:p>
          <a:p>
            <a:pPr marL="457200" indent="-190500">
              <a:spcAft>
                <a:spcPts val="600"/>
              </a:spcAft>
            </a:pPr>
            <a:r>
              <a:rPr lang="ja-JP" altLang="en-US" b="1" dirty="0" smtClean="0">
                <a:solidFill>
                  <a:srgbClr val="000000"/>
                </a:solidFill>
                <a:latin typeface="+mn-ea"/>
                <a:cs typeface="SimSun" panose="02010600030101010101" pitchFamily="2" charset="-122"/>
              </a:rPr>
              <a:t>　</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３</a:t>
            </a:r>
            <a:r>
              <a:rPr lang="ja-JP" altLang="ja-JP" b="1" dirty="0" smtClean="0">
                <a:solidFill>
                  <a:srgbClr val="000000"/>
                </a:solidFill>
                <a:latin typeface="+mn-ea"/>
                <a:cs typeface="SimSun" panose="02010600030101010101" pitchFamily="2" charset="-122"/>
              </a:rPr>
              <a:t>）</a:t>
            </a:r>
            <a:r>
              <a:rPr lang="ja-JP" altLang="ja-JP" b="1" dirty="0">
                <a:solidFill>
                  <a:srgbClr val="000000"/>
                </a:solidFill>
                <a:latin typeface="+mn-ea"/>
                <a:cs typeface="SimSun" panose="02010600030101010101" pitchFamily="2" charset="-122"/>
              </a:rPr>
              <a:t>「公</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a:t>
            </a:r>
            <a:r>
              <a:rPr lang="ja-JP" altLang="ja-JP" b="1" dirty="0" smtClean="0">
                <a:solidFill>
                  <a:srgbClr val="000000"/>
                </a:solidFill>
                <a:latin typeface="+mn-ea"/>
                <a:cs typeface="SimSun" panose="02010600030101010101" pitchFamily="2" charset="-122"/>
              </a:rPr>
              <a:t>共」</a:t>
            </a:r>
            <a:r>
              <a:rPr lang="ja-JP" altLang="en-US" b="1" dirty="0" smtClean="0">
                <a:solidFill>
                  <a:srgbClr val="000000"/>
                </a:solidFill>
                <a:latin typeface="+mn-ea"/>
                <a:cs typeface="SimSun" panose="02010600030101010101" pitchFamily="2" charset="-122"/>
              </a:rPr>
              <a:t>・「</a:t>
            </a:r>
            <a:r>
              <a:rPr lang="ja-JP" altLang="ja-JP" b="1" dirty="0" smtClean="0">
                <a:solidFill>
                  <a:srgbClr val="000000"/>
                </a:solidFill>
                <a:latin typeface="+mn-ea"/>
                <a:cs typeface="SimSun" panose="02010600030101010101" pitchFamily="2" charset="-122"/>
              </a:rPr>
              <a:t>私</a:t>
            </a:r>
            <a:r>
              <a:rPr lang="ja-JP" altLang="ja-JP" b="1" dirty="0">
                <a:solidFill>
                  <a:srgbClr val="000000"/>
                </a:solidFill>
                <a:latin typeface="+mn-ea"/>
                <a:cs typeface="SimSun" panose="02010600030101010101" pitchFamily="2" charset="-122"/>
              </a:rPr>
              <a:t>」の新しい協力関係の構築</a:t>
            </a:r>
            <a:endParaRPr lang="ja-JP" altLang="ja-JP" b="1" dirty="0">
              <a:latin typeface="+mn-ea"/>
              <a:cs typeface="SimSun" panose="02010600030101010101" pitchFamily="2" charset="-122"/>
            </a:endParaRPr>
          </a:p>
          <a:p>
            <a:pPr marL="457200" indent="-190500">
              <a:spcAft>
                <a:spcPts val="560"/>
              </a:spcAft>
            </a:pPr>
            <a:r>
              <a:rPr lang="ja-JP" altLang="en-US" b="1" dirty="0" smtClean="0">
                <a:solidFill>
                  <a:srgbClr val="000000"/>
                </a:solidFill>
                <a:latin typeface="+mn-ea"/>
                <a:cs typeface="SimSun" panose="02010600030101010101" pitchFamily="2" charset="-122"/>
              </a:rPr>
              <a:t>　</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４</a:t>
            </a:r>
            <a:r>
              <a:rPr lang="ja-JP" altLang="ja-JP" b="1" dirty="0" smtClean="0">
                <a:solidFill>
                  <a:srgbClr val="000000"/>
                </a:solidFill>
                <a:latin typeface="+mn-ea"/>
                <a:cs typeface="SimSun" panose="02010600030101010101" pitchFamily="2" charset="-122"/>
              </a:rPr>
              <a:t>）</a:t>
            </a:r>
            <a:r>
              <a:rPr lang="ja-JP" altLang="ja-JP" b="1" dirty="0">
                <a:solidFill>
                  <a:srgbClr val="000000"/>
                </a:solidFill>
                <a:latin typeface="+mn-ea"/>
                <a:cs typeface="SimSun" panose="02010600030101010101" pitchFamily="2" charset="-122"/>
              </a:rPr>
              <a:t>「最小の経費で最大の効果を挙げる」取組の徹底</a:t>
            </a:r>
            <a:endParaRPr lang="ja-JP" altLang="ja-JP" b="1" dirty="0">
              <a:latin typeface="+mn-ea"/>
              <a:cs typeface="SimSun" panose="02010600030101010101" pitchFamily="2" charset="-122"/>
            </a:endParaRPr>
          </a:p>
          <a:p>
            <a:pPr marL="457200" indent="-190500">
              <a:spcAft>
                <a:spcPts val="535"/>
              </a:spcAft>
            </a:pPr>
            <a:r>
              <a:rPr lang="ja-JP" altLang="en-US" b="1" dirty="0" smtClean="0">
                <a:solidFill>
                  <a:srgbClr val="000000"/>
                </a:solidFill>
                <a:latin typeface="+mn-ea"/>
                <a:cs typeface="SimSun" panose="02010600030101010101" pitchFamily="2" charset="-122"/>
              </a:rPr>
              <a:t>　</a:t>
            </a:r>
            <a:r>
              <a:rPr lang="ja-JP" altLang="ja-JP" b="1" dirty="0" smtClean="0">
                <a:solidFill>
                  <a:srgbClr val="000000"/>
                </a:solidFill>
                <a:latin typeface="+mn-ea"/>
                <a:cs typeface="SimSun" panose="02010600030101010101" pitchFamily="2" charset="-122"/>
              </a:rPr>
              <a:t>(</a:t>
            </a:r>
            <a:r>
              <a:rPr lang="ja-JP" altLang="en-US" b="1" dirty="0" smtClean="0">
                <a:solidFill>
                  <a:srgbClr val="000000"/>
                </a:solidFill>
                <a:latin typeface="+mn-ea"/>
                <a:cs typeface="SimSun" panose="02010600030101010101" pitchFamily="2" charset="-122"/>
              </a:rPr>
              <a:t>５</a:t>
            </a:r>
            <a:r>
              <a:rPr lang="ja-JP" altLang="ja-JP" b="1" dirty="0" smtClean="0">
                <a:solidFill>
                  <a:srgbClr val="000000"/>
                </a:solidFill>
                <a:latin typeface="+mn-ea"/>
                <a:cs typeface="SimSun" panose="02010600030101010101" pitchFamily="2" charset="-122"/>
              </a:rPr>
              <a:t>）</a:t>
            </a:r>
            <a:r>
              <a:rPr lang="ja-JP" altLang="ja-JP" b="1" dirty="0">
                <a:solidFill>
                  <a:srgbClr val="000000"/>
                </a:solidFill>
                <a:latin typeface="+mn-ea"/>
                <a:cs typeface="SimSun" panose="02010600030101010101" pitchFamily="2" charset="-122"/>
              </a:rPr>
              <a:t>課題を「見える化」し、市民と共有</a:t>
            </a:r>
            <a:r>
              <a:rPr lang="ja-JP" altLang="ja-JP" b="1" dirty="0" smtClean="0">
                <a:solidFill>
                  <a:srgbClr val="000000"/>
                </a:solidFill>
                <a:latin typeface="+mn-ea"/>
                <a:cs typeface="SimSun" panose="02010600030101010101" pitchFamily="2" charset="-122"/>
              </a:rPr>
              <a:t>する</a:t>
            </a:r>
            <a:endParaRPr lang="ja-JP" altLang="ja-JP" b="1" dirty="0">
              <a:latin typeface="+mn-ea"/>
              <a:cs typeface="SimSun" panose="02010600030101010101" pitchFamily="2" charset="-122"/>
            </a:endParaRPr>
          </a:p>
        </p:txBody>
      </p:sp>
      <p:pic>
        <p:nvPicPr>
          <p:cNvPr id="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600" y="4487335"/>
            <a:ext cx="9389320" cy="1666875"/>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914400" y="4041177"/>
            <a:ext cx="1907177" cy="372535"/>
          </a:xfrm>
          <a:prstGeom prst="rect">
            <a:avLst/>
          </a:prstGeom>
          <a:noFill/>
        </p:spPr>
        <p:txBody>
          <a:bodyPr wrap="square" rtlCol="0">
            <a:spAutoFit/>
          </a:bodyPr>
          <a:lstStyle/>
          <a:p>
            <a:r>
              <a:rPr kumimoji="1" lang="ja-JP" altLang="en-US" dirty="0" smtClean="0"/>
              <a:t>計画期間</a:t>
            </a:r>
            <a:endParaRPr kumimoji="1" lang="ja-JP" altLang="en-US" dirty="0"/>
          </a:p>
        </p:txBody>
      </p:sp>
      <p:sp>
        <p:nvSpPr>
          <p:cNvPr id="8" name="スライド番号プレースホルダー 3"/>
          <p:cNvSpPr>
            <a:spLocks noGrp="1"/>
          </p:cNvSpPr>
          <p:nvPr>
            <p:ph type="sldNum" sz="quarter" idx="12"/>
          </p:nvPr>
        </p:nvSpPr>
        <p:spPr>
          <a:xfrm>
            <a:off x="10933610" y="6356350"/>
            <a:ext cx="420189" cy="365125"/>
          </a:xfrm>
        </p:spPr>
        <p:txBody>
          <a:bodyPr/>
          <a:lstStyle/>
          <a:p>
            <a:fld id="{6113E31D-E2AB-40D1-8B51-AFA5AFEF393A}" type="slidenum">
              <a:rPr lang="en-US" smtClean="0"/>
              <a:t>5</a:t>
            </a:fld>
            <a:endParaRPr lang="en-US" dirty="0"/>
          </a:p>
        </p:txBody>
      </p:sp>
    </p:spTree>
    <p:extLst>
      <p:ext uri="{BB962C8B-B14F-4D97-AF65-F5344CB8AC3E}">
        <p14:creationId xmlns:p14="http://schemas.microsoft.com/office/powerpoint/2010/main" val="1847057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871155" y="940739"/>
            <a:ext cx="946509" cy="4530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1051755" y="5572245"/>
            <a:ext cx="1729904" cy="461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 name="Rectangle 3"/>
          <p:cNvSpPr>
            <a:spLocks noChangeArrowheads="1"/>
          </p:cNvSpPr>
          <p:nvPr/>
        </p:nvSpPr>
        <p:spPr bwMode="auto">
          <a:xfrm>
            <a:off x="1384278" y="2614525"/>
            <a:ext cx="9583271" cy="661720"/>
          </a:xfrm>
          <a:prstGeom prst="rect">
            <a:avLst/>
          </a:prstGeom>
          <a:solidFill>
            <a:srgbClr val="FFFFFF"/>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100" b="0" i="0" u="none" strike="noStrike" cap="none" normalizeH="0" baseline="0" dirty="0" smtClean="0">
                <a:ln>
                  <a:noFill/>
                </a:ln>
                <a:solidFill>
                  <a:schemeClr val="tx1"/>
                </a:solidFill>
                <a:effectLst/>
                <a:latin typeface="Microsoft JhengHei Light" panose="020B0304030504040204" pitchFamily="34" charset="-120"/>
                <a:ea typeface="Microsoft JhengHei Light" panose="020B0304030504040204" pitchFamily="34" charset="-120"/>
                <a:cs typeface="Times New Roman" panose="02020603050405020304" pitchFamily="18" charset="0"/>
              </a:rPr>
              <a:t/>
            </a:r>
            <a:br>
              <a:rPr kumimoji="0" lang="en-US" altLang="ja-JP" sz="100" b="0" i="0" u="none" strike="noStrike" cap="none" normalizeH="0" baseline="0" dirty="0" smtClean="0">
                <a:ln>
                  <a:noFill/>
                </a:ln>
                <a:solidFill>
                  <a:schemeClr val="tx1"/>
                </a:solidFill>
                <a:effectLst/>
                <a:latin typeface="Microsoft JhengHei Light" panose="020B0304030504040204" pitchFamily="34" charset="-120"/>
                <a:ea typeface="Microsoft JhengHei Light" panose="020B0304030504040204" pitchFamily="34" charset="-120"/>
                <a:cs typeface="Times New Roman" panose="02020603050405020304" pitchFamily="18" charset="0"/>
              </a:rPr>
            </a:br>
            <a:r>
              <a:rPr lang="ja-JP" altLang="en-US" dirty="0" smtClean="0"/>
              <a:t>　将来にわたって質の高い市民サービスを提供し、市民生活を安定的に支え続けるため、行政の経営資源の最適化を図り、機能的で効率的な行政運営体制を構築する 。</a:t>
            </a:r>
            <a:endParaRPr kumimoji="0" lang="en-US" altLang="ja-JP" sz="1100" b="0" i="0" u="none" strike="noStrike" cap="none" normalizeH="0" baseline="0" dirty="0" smtClean="0">
              <a:ln>
                <a:noFill/>
              </a:ln>
              <a:solidFill>
                <a:schemeClr val="tx1"/>
              </a:solidFill>
              <a:effectLst/>
            </a:endParaRPr>
          </a:p>
        </p:txBody>
      </p:sp>
      <p:sp>
        <p:nvSpPr>
          <p:cNvPr id="3" name="角丸四角形 2"/>
          <p:cNvSpPr/>
          <p:nvPr/>
        </p:nvSpPr>
        <p:spPr>
          <a:xfrm>
            <a:off x="1051755" y="2180573"/>
            <a:ext cx="1729904" cy="4616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角丸四角形 1"/>
          <p:cNvSpPr/>
          <p:nvPr/>
        </p:nvSpPr>
        <p:spPr>
          <a:xfrm>
            <a:off x="5577840" y="3592286"/>
            <a:ext cx="2769326" cy="261257"/>
          </a:xfrm>
          <a:prstGeom prst="round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947248" y="1660882"/>
            <a:ext cx="10457330" cy="369332"/>
          </a:xfrm>
          <a:prstGeom prst="rect">
            <a:avLst/>
          </a:prstGeom>
        </p:spPr>
        <p:txBody>
          <a:bodyPr wrap="square">
            <a:spAutoFit/>
          </a:bodyPr>
          <a:lstStyle/>
          <a:p>
            <a:r>
              <a:rPr lang="ja-JP" altLang="en-US" dirty="0"/>
              <a:t>　</a:t>
            </a:r>
            <a:r>
              <a:rPr lang="ja-JP" altLang="en-US" dirty="0" smtClean="0"/>
              <a:t>  </a:t>
            </a:r>
            <a:r>
              <a:rPr lang="ja-JP" altLang="en-US" dirty="0"/>
              <a:t>行財政の構造改革を進め、以下に示す「定性目標」と「定量目標」の達成を目指す</a:t>
            </a:r>
          </a:p>
        </p:txBody>
      </p:sp>
      <p:sp>
        <p:nvSpPr>
          <p:cNvPr id="8" name="正方形/長方形 7"/>
          <p:cNvSpPr/>
          <p:nvPr/>
        </p:nvSpPr>
        <p:spPr>
          <a:xfrm>
            <a:off x="1051755" y="2178056"/>
            <a:ext cx="1868344" cy="461665"/>
          </a:xfrm>
          <a:prstGeom prst="rect">
            <a:avLst/>
          </a:prstGeom>
        </p:spPr>
        <p:txBody>
          <a:bodyPr wrap="square">
            <a:spAutoFit/>
          </a:bodyPr>
          <a:lstStyle/>
          <a:p>
            <a:r>
              <a:rPr lang="ja-JP" altLang="en-US" sz="2400" b="1" dirty="0" smtClean="0">
                <a:solidFill>
                  <a:schemeClr val="bg1"/>
                </a:solidFill>
              </a:rPr>
              <a:t>①定性</a:t>
            </a:r>
            <a:r>
              <a:rPr lang="ja-JP" altLang="en-US" sz="2400" b="1" dirty="0">
                <a:solidFill>
                  <a:schemeClr val="bg1"/>
                </a:solidFill>
              </a:rPr>
              <a:t>目標</a:t>
            </a:r>
          </a:p>
        </p:txBody>
      </p:sp>
      <p:sp>
        <p:nvSpPr>
          <p:cNvPr id="9" name="正方形/長方形 8"/>
          <p:cNvSpPr/>
          <p:nvPr/>
        </p:nvSpPr>
        <p:spPr>
          <a:xfrm>
            <a:off x="1031984" y="5572245"/>
            <a:ext cx="1723549" cy="461665"/>
          </a:xfrm>
          <a:prstGeom prst="rect">
            <a:avLst/>
          </a:prstGeom>
        </p:spPr>
        <p:txBody>
          <a:bodyPr wrap="none">
            <a:spAutoFit/>
          </a:bodyPr>
          <a:lstStyle/>
          <a:p>
            <a:r>
              <a:rPr lang="ja-JP" altLang="en-US" sz="2400" b="1" dirty="0" smtClean="0">
                <a:solidFill>
                  <a:schemeClr val="bg1"/>
                </a:solidFill>
              </a:rPr>
              <a:t>②定量</a:t>
            </a:r>
            <a:r>
              <a:rPr lang="ja-JP" altLang="en-US" sz="2400" b="1" dirty="0">
                <a:solidFill>
                  <a:schemeClr val="bg1"/>
                </a:solidFill>
              </a:rPr>
              <a:t>目標</a:t>
            </a:r>
          </a:p>
        </p:txBody>
      </p:sp>
      <p:sp>
        <p:nvSpPr>
          <p:cNvPr id="10" name="正方形/長方形 9"/>
          <p:cNvSpPr/>
          <p:nvPr/>
        </p:nvSpPr>
        <p:spPr>
          <a:xfrm>
            <a:off x="2090055" y="6082845"/>
            <a:ext cx="5724644" cy="369332"/>
          </a:xfrm>
          <a:prstGeom prst="rect">
            <a:avLst/>
          </a:prstGeom>
        </p:spPr>
        <p:txBody>
          <a:bodyPr wrap="none">
            <a:spAutoFit/>
          </a:bodyPr>
          <a:lstStyle/>
          <a:p>
            <a:r>
              <a:rPr lang="ja-JP" altLang="en-US" dirty="0"/>
              <a:t>９億円以上の単年度の経常収支改善効果を</a:t>
            </a:r>
            <a:r>
              <a:rPr lang="ja-JP" altLang="en-US" dirty="0" smtClean="0"/>
              <a:t>生み出す。</a:t>
            </a:r>
            <a:endParaRPr lang="ja-JP" altLang="en-US" dirty="0"/>
          </a:p>
        </p:txBody>
      </p:sp>
      <p:sp>
        <p:nvSpPr>
          <p:cNvPr id="13" name="テキスト ボックス 12"/>
          <p:cNvSpPr txBox="1"/>
          <p:nvPr/>
        </p:nvSpPr>
        <p:spPr>
          <a:xfrm>
            <a:off x="744946" y="96784"/>
            <a:ext cx="7981406" cy="646331"/>
          </a:xfrm>
          <a:prstGeom prst="rect">
            <a:avLst/>
          </a:prstGeom>
          <a:noFill/>
        </p:spPr>
        <p:txBody>
          <a:bodyPr wrap="square" rtlCol="0" anchor="ctr">
            <a:spAutoFit/>
          </a:bodyPr>
          <a:lstStyle/>
          <a:p>
            <a:r>
              <a:rPr kumimoji="1" lang="ja-JP" altLang="en-US" sz="3600" b="1" dirty="0" smtClean="0"/>
              <a:t>岸和田市新行財政改革プラン（抜粋）</a:t>
            </a:r>
            <a:endParaRPr kumimoji="1" lang="ja-JP" altLang="en-US" sz="3600" b="1" dirty="0"/>
          </a:p>
        </p:txBody>
      </p:sp>
      <p:sp>
        <p:nvSpPr>
          <p:cNvPr id="12" name="テキスト ボックス 11"/>
          <p:cNvSpPr txBox="1"/>
          <p:nvPr/>
        </p:nvSpPr>
        <p:spPr>
          <a:xfrm>
            <a:off x="871155" y="962400"/>
            <a:ext cx="1110698" cy="461665"/>
          </a:xfrm>
          <a:prstGeom prst="rect">
            <a:avLst/>
          </a:prstGeom>
          <a:noFill/>
        </p:spPr>
        <p:txBody>
          <a:bodyPr wrap="square" rtlCol="0">
            <a:spAutoFit/>
          </a:bodyPr>
          <a:lstStyle/>
          <a:p>
            <a:r>
              <a:rPr kumimoji="1" lang="ja-JP" altLang="en-US" sz="2400" b="1" dirty="0" smtClean="0">
                <a:solidFill>
                  <a:schemeClr val="bg1"/>
                </a:solidFill>
              </a:rPr>
              <a:t>目標</a:t>
            </a:r>
            <a:endParaRPr kumimoji="1" lang="ja-JP" altLang="en-US" sz="2400" b="1" dirty="0">
              <a:solidFill>
                <a:schemeClr val="bg1"/>
              </a:solidFill>
            </a:endParaRPr>
          </a:p>
        </p:txBody>
      </p:sp>
      <p:sp>
        <p:nvSpPr>
          <p:cNvPr id="16" name="テキスト ボックス 15"/>
          <p:cNvSpPr txBox="1"/>
          <p:nvPr/>
        </p:nvSpPr>
        <p:spPr>
          <a:xfrm>
            <a:off x="1691463" y="3325180"/>
            <a:ext cx="8353875" cy="2308324"/>
          </a:xfrm>
          <a:prstGeom prst="rect">
            <a:avLst/>
          </a:prstGeom>
          <a:noFill/>
        </p:spPr>
        <p:txBody>
          <a:bodyPr wrap="square" rtlCol="0">
            <a:spAutoFit/>
          </a:bodyPr>
          <a:lstStyle/>
          <a:p>
            <a:r>
              <a:rPr kumimoji="1" lang="ja-JP" altLang="en-US" dirty="0" smtClean="0"/>
              <a:t>●公共施設の「機能」と「量」の最適化</a:t>
            </a:r>
            <a:endParaRPr kumimoji="1" lang="en-US" altLang="ja-JP" dirty="0" smtClean="0"/>
          </a:p>
          <a:p>
            <a:pPr marL="360000" indent="-720000"/>
            <a:r>
              <a:rPr lang="en-US" altLang="ja-JP" dirty="0" smtClean="0"/>
              <a:t> ※ </a:t>
            </a:r>
            <a:r>
              <a:rPr lang="ja-JP" altLang="en-US" dirty="0" smtClean="0"/>
              <a:t>市立幼稚園と市立保育所の再編、文化施設のあり方の見直し、自転車等駐車場のあり方の見直し、公園</a:t>
            </a:r>
            <a:r>
              <a:rPr lang="ja-JP" altLang="en-US" dirty="0"/>
              <a:t>施設へ</a:t>
            </a:r>
            <a:r>
              <a:rPr lang="ja-JP" altLang="en-US" dirty="0" smtClean="0"/>
              <a:t>の戦略的なストックマネジメントの導入、岸和田市墓苑の管理運営への指定管理者制度の導入、小中学校の規模の適正化と適正配置、学校施設の多機能化・複合化、岸和田市立産業高等学校のあり方の見直し、公民館・青少年会館のあり方の見直し、市民プールと学校水泳授業のあり方の見直し、屋内体育施設のあり方の見直し、運動広場・青少年広場・テニスコートのあり方の見直し</a:t>
            </a:r>
            <a:endParaRPr kumimoji="1" lang="ja-JP" altLang="en-US" dirty="0"/>
          </a:p>
        </p:txBody>
      </p:sp>
      <p:sp>
        <p:nvSpPr>
          <p:cNvPr id="14" name="スライド番号プレースホルダー 3"/>
          <p:cNvSpPr>
            <a:spLocks noGrp="1"/>
          </p:cNvSpPr>
          <p:nvPr>
            <p:ph type="sldNum" sz="quarter" idx="12"/>
          </p:nvPr>
        </p:nvSpPr>
        <p:spPr>
          <a:xfrm>
            <a:off x="10933610" y="6356350"/>
            <a:ext cx="420189" cy="365125"/>
          </a:xfrm>
        </p:spPr>
        <p:txBody>
          <a:bodyPr/>
          <a:lstStyle/>
          <a:p>
            <a:fld id="{6113E31D-E2AB-40D1-8B51-AFA5AFEF393A}" type="slidenum">
              <a:rPr lang="en-US" smtClean="0"/>
              <a:t>6</a:t>
            </a:fld>
            <a:endParaRPr lang="en-US" dirty="0"/>
          </a:p>
        </p:txBody>
      </p:sp>
    </p:spTree>
    <p:extLst>
      <p:ext uri="{BB962C8B-B14F-4D97-AF65-F5344CB8AC3E}">
        <p14:creationId xmlns:p14="http://schemas.microsoft.com/office/powerpoint/2010/main" val="1035041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13095" y="1441844"/>
            <a:ext cx="8619177" cy="408432"/>
          </a:xfrm>
          <a:prstGeom prst="rect">
            <a:avLst/>
          </a:prstGeom>
        </p:spPr>
        <p:txBody>
          <a:bodyPr lIns="0" tIns="0" rIns="0" bIns="0">
            <a:noAutofit/>
          </a:bodyPr>
          <a:lstStyle/>
          <a:p>
            <a:r>
              <a:rPr lang="ja" altLang="en-US" sz="2800" u="sng" dirty="0" smtClean="0">
                <a:solidFill>
                  <a:srgbClr val="B53513"/>
                </a:solidFill>
                <a:latin typeface="ＭＳ ゴシック"/>
                <a:ea typeface="ＭＳ ゴシック"/>
              </a:rPr>
              <a:t>公共</a:t>
            </a:r>
            <a:r>
              <a:rPr lang="ja" altLang="en-US" sz="2800" u="sng" dirty="0">
                <a:solidFill>
                  <a:srgbClr val="B53513"/>
                </a:solidFill>
                <a:latin typeface="ＭＳ ゴシック"/>
                <a:ea typeface="ＭＳ ゴシック"/>
              </a:rPr>
              <a:t>施設の「</a:t>
            </a:r>
            <a:r>
              <a:rPr lang="ja" altLang="en-US" sz="2800" u="sng" dirty="0" smtClean="0">
                <a:solidFill>
                  <a:srgbClr val="B53513"/>
                </a:solidFill>
                <a:latin typeface="ＭＳ ゴシック"/>
                <a:ea typeface="ＭＳ ゴシック"/>
              </a:rPr>
              <a:t>機能</a:t>
            </a:r>
            <a:r>
              <a:rPr lang="ja-JP" altLang="en-US" sz="2800" u="sng" dirty="0" smtClean="0">
                <a:solidFill>
                  <a:srgbClr val="B53513"/>
                </a:solidFill>
                <a:latin typeface="ＭＳ ゴシック"/>
                <a:ea typeface="ＭＳ ゴシック"/>
              </a:rPr>
              <a:t>」と「量」の最適化</a:t>
            </a:r>
            <a:endParaRPr lang="ja" altLang="en-US" sz="2800" u="sng" dirty="0">
              <a:solidFill>
                <a:srgbClr val="B53513"/>
              </a:solidFill>
              <a:latin typeface="ＭＳ ゴシック"/>
              <a:ea typeface="ＭＳ ゴシック"/>
            </a:endParaRPr>
          </a:p>
        </p:txBody>
      </p:sp>
      <p:sp>
        <p:nvSpPr>
          <p:cNvPr id="8" name="正方形/長方形 7"/>
          <p:cNvSpPr/>
          <p:nvPr/>
        </p:nvSpPr>
        <p:spPr>
          <a:xfrm>
            <a:off x="830643" y="2048691"/>
            <a:ext cx="9784080" cy="225552"/>
          </a:xfrm>
          <a:prstGeom prst="rect">
            <a:avLst/>
          </a:prstGeom>
        </p:spPr>
        <p:txBody>
          <a:bodyPr lIns="0" tIns="0" rIns="0" bIns="0">
            <a:noAutofit/>
          </a:bodyPr>
          <a:lstStyle/>
          <a:p>
            <a:pPr marL="101600" indent="228600">
              <a:spcAft>
                <a:spcPts val="630"/>
              </a:spcAft>
            </a:pPr>
            <a:r>
              <a:rPr lang="ja" altLang="en-US" sz="2400" b="1" dirty="0" smtClean="0">
                <a:solidFill>
                  <a:srgbClr val="404040"/>
                </a:solidFill>
                <a:latin typeface="+mn-ea"/>
              </a:rPr>
              <a:t>現状</a:t>
            </a:r>
            <a:r>
              <a:rPr lang="ja" altLang="en-US" sz="2400" b="1" dirty="0">
                <a:solidFill>
                  <a:srgbClr val="404040"/>
                </a:solidFill>
                <a:latin typeface="+mn-ea"/>
              </a:rPr>
              <a:t>と課題</a:t>
            </a:r>
          </a:p>
        </p:txBody>
      </p:sp>
      <p:sp>
        <p:nvSpPr>
          <p:cNvPr id="9" name="正方形/長方形 8"/>
          <p:cNvSpPr/>
          <p:nvPr/>
        </p:nvSpPr>
        <p:spPr>
          <a:xfrm>
            <a:off x="1227908" y="2655538"/>
            <a:ext cx="10032273" cy="3943677"/>
          </a:xfrm>
          <a:prstGeom prst="rect">
            <a:avLst/>
          </a:prstGeom>
          <a:noFill/>
          <a:ln w="57150">
            <a:noFill/>
          </a:ln>
        </p:spPr>
        <p:txBody>
          <a:bodyPr lIns="0" tIns="0" rIns="0" bIns="0">
            <a:noAutofit/>
          </a:bodyPr>
          <a:lstStyle/>
          <a:p>
            <a:pPr marL="101600" marR="241300">
              <a:spcBef>
                <a:spcPts val="630"/>
              </a:spcBef>
            </a:pPr>
            <a:r>
              <a:rPr lang="ja-JP" altLang="en-US" sz="800" dirty="0">
                <a:solidFill>
                  <a:srgbClr val="B53513"/>
                </a:solidFill>
                <a:latin typeface="SimSun"/>
                <a:ea typeface="SimSun"/>
              </a:rPr>
              <a:t>　</a:t>
            </a:r>
            <a:endParaRPr lang="en-US" altLang="ja-JP" sz="800" dirty="0" smtClean="0">
              <a:solidFill>
                <a:srgbClr val="B53513"/>
              </a:solidFill>
              <a:latin typeface="SimSun"/>
              <a:ea typeface="SimSun"/>
            </a:endParaRPr>
          </a:p>
          <a:p>
            <a:pPr marR="241300">
              <a:spcBef>
                <a:spcPts val="630"/>
              </a:spcBef>
            </a:pPr>
            <a:r>
              <a:rPr lang="ja-JP" altLang="en-US" sz="800" dirty="0" smtClean="0">
                <a:solidFill>
                  <a:srgbClr val="B53513"/>
                </a:solidFill>
                <a:latin typeface="SimSun"/>
                <a:ea typeface="SimSun"/>
              </a:rPr>
              <a:t>　　</a:t>
            </a:r>
            <a:r>
              <a:rPr lang="ja" altLang="en-US" b="1" dirty="0" smtClean="0">
                <a:solidFill>
                  <a:srgbClr val="404040"/>
                </a:solidFill>
                <a:latin typeface="+mn-ea"/>
              </a:rPr>
              <a:t>高度</a:t>
            </a:r>
            <a:r>
              <a:rPr lang="ja" altLang="en-US" b="1" dirty="0">
                <a:solidFill>
                  <a:srgbClr val="404040"/>
                </a:solidFill>
                <a:latin typeface="+mn-ea"/>
              </a:rPr>
              <a:t>経済成長期に集中的に整備した公共施設の老朽化が進行しており、適切な改修等により施設利用者の安全を確保するため</a:t>
            </a:r>
            <a:r>
              <a:rPr lang="ja" altLang="en-US" b="1" dirty="0" smtClean="0">
                <a:solidFill>
                  <a:srgbClr val="404040"/>
                </a:solidFill>
                <a:latin typeface="+mn-ea"/>
              </a:rPr>
              <a:t>に</a:t>
            </a:r>
            <a:r>
              <a:rPr lang="ja-JP" altLang="en-US" b="1" dirty="0" smtClean="0">
                <a:solidFill>
                  <a:srgbClr val="404040"/>
                </a:solidFill>
                <a:latin typeface="+mn-ea"/>
              </a:rPr>
              <a:t>は</a:t>
            </a:r>
            <a:r>
              <a:rPr lang="ja" altLang="en-US" b="1" dirty="0" smtClean="0">
                <a:solidFill>
                  <a:srgbClr val="404040"/>
                </a:solidFill>
                <a:latin typeface="+mn-ea"/>
              </a:rPr>
              <a:t>、</a:t>
            </a:r>
            <a:r>
              <a:rPr lang="ja" altLang="en-US" b="1" dirty="0">
                <a:solidFill>
                  <a:srgbClr val="404040"/>
                </a:solidFill>
                <a:latin typeface="+mn-ea"/>
              </a:rPr>
              <a:t>今後莫大な維持管理、更新等の経費が必要となる</a:t>
            </a:r>
            <a:r>
              <a:rPr lang="ja" altLang="en-US" b="1" dirty="0" smtClean="0">
                <a:solidFill>
                  <a:srgbClr val="404040"/>
                </a:solidFill>
                <a:latin typeface="+mn-ea"/>
              </a:rPr>
              <a:t>。</a:t>
            </a:r>
            <a:r>
              <a:rPr lang="ja-JP" altLang="en-US" b="1" dirty="0" smtClean="0">
                <a:solidFill>
                  <a:srgbClr val="404040"/>
                </a:solidFill>
                <a:latin typeface="+mn-ea"/>
              </a:rPr>
              <a:t>　</a:t>
            </a:r>
            <a:endParaRPr lang="en-US" altLang="ja-JP" b="1" dirty="0" smtClean="0">
              <a:solidFill>
                <a:srgbClr val="404040"/>
              </a:solidFill>
              <a:latin typeface="+mn-ea"/>
            </a:endParaRPr>
          </a:p>
          <a:p>
            <a:pPr marR="241300">
              <a:spcBef>
                <a:spcPts val="630"/>
              </a:spcBef>
            </a:pPr>
            <a:r>
              <a:rPr lang="ja-JP" altLang="en-US" b="1" dirty="0">
                <a:solidFill>
                  <a:srgbClr val="404040"/>
                </a:solidFill>
                <a:latin typeface="+mn-ea"/>
              </a:rPr>
              <a:t>　</a:t>
            </a:r>
            <a:r>
              <a:rPr lang="ja" altLang="en-US" b="1" dirty="0" smtClean="0">
                <a:solidFill>
                  <a:srgbClr val="404040"/>
                </a:solidFill>
                <a:latin typeface="+mn-ea"/>
              </a:rPr>
              <a:t>他方</a:t>
            </a:r>
            <a:r>
              <a:rPr lang="ja" altLang="en-US" b="1" dirty="0">
                <a:solidFill>
                  <a:srgbClr val="404040"/>
                </a:solidFill>
                <a:latin typeface="+mn-ea"/>
              </a:rPr>
              <a:t>、今後行政の経営資源は大幅に縮小すると予測され、現状の施設</a:t>
            </a:r>
            <a:r>
              <a:rPr lang="ja" altLang="en-US" b="1" dirty="0" smtClean="0">
                <a:solidFill>
                  <a:srgbClr val="404040"/>
                </a:solidFill>
                <a:latin typeface="+mn-ea"/>
              </a:rPr>
              <a:t>保有</a:t>
            </a:r>
            <a:r>
              <a:rPr lang="ja-JP" altLang="en-US" b="1" dirty="0" smtClean="0">
                <a:solidFill>
                  <a:srgbClr val="404040"/>
                </a:solidFill>
                <a:latin typeface="+mn-ea"/>
              </a:rPr>
              <a:t>量</a:t>
            </a:r>
            <a:r>
              <a:rPr lang="ja" altLang="en-US" b="1" dirty="0" smtClean="0">
                <a:solidFill>
                  <a:srgbClr val="404040"/>
                </a:solidFill>
                <a:latin typeface="+mn-ea"/>
              </a:rPr>
              <a:t>を</a:t>
            </a:r>
            <a:r>
              <a:rPr lang="ja" altLang="en-US" b="1" dirty="0">
                <a:solidFill>
                  <a:srgbClr val="404040"/>
                </a:solidFill>
                <a:latin typeface="+mn-ea"/>
              </a:rPr>
              <a:t>維持しつつ、これらの対応に必要な財源を確保することは極めて困難な状況になると見込まれる</a:t>
            </a:r>
            <a:r>
              <a:rPr lang="ja" altLang="en-US" b="1" dirty="0" smtClean="0">
                <a:solidFill>
                  <a:srgbClr val="404040"/>
                </a:solidFill>
                <a:latin typeface="+mn-ea"/>
              </a:rPr>
              <a:t>。</a:t>
            </a:r>
            <a:endParaRPr lang="en-US" altLang="ja" b="1" dirty="0" smtClean="0">
              <a:solidFill>
                <a:srgbClr val="404040"/>
              </a:solidFill>
              <a:latin typeface="+mn-ea"/>
            </a:endParaRPr>
          </a:p>
          <a:p>
            <a:pPr marR="241300">
              <a:spcBef>
                <a:spcPts val="630"/>
              </a:spcBef>
            </a:pPr>
            <a:r>
              <a:rPr lang="ja-JP" altLang="en-US" b="1" dirty="0" smtClean="0">
                <a:solidFill>
                  <a:srgbClr val="404040"/>
                </a:solidFill>
                <a:latin typeface="+mn-ea"/>
              </a:rPr>
              <a:t>　</a:t>
            </a:r>
            <a:r>
              <a:rPr lang="ja" altLang="en-US" b="1" dirty="0" smtClean="0">
                <a:solidFill>
                  <a:srgbClr val="404040"/>
                </a:solidFill>
                <a:latin typeface="+mn-ea"/>
              </a:rPr>
              <a:t>今後</a:t>
            </a:r>
            <a:r>
              <a:rPr lang="ja" altLang="en-US" b="1" dirty="0">
                <a:solidFill>
                  <a:srgbClr val="404040"/>
                </a:solidFill>
                <a:latin typeface="+mn-ea"/>
              </a:rPr>
              <a:t>、人口減少と人口構造の変化に伴い、公共施設の利用状況や求められる機能にも大きな変化が生じると考えられることから</a:t>
            </a:r>
            <a:r>
              <a:rPr lang="ja" altLang="en-US" b="1" dirty="0" smtClean="0">
                <a:solidFill>
                  <a:srgbClr val="404040"/>
                </a:solidFill>
                <a:latin typeface="+mn-ea"/>
              </a:rPr>
              <a:t>、</a:t>
            </a:r>
            <a:r>
              <a:rPr lang="ja" altLang="en-US" b="1" cap="small" dirty="0" smtClean="0">
                <a:solidFill>
                  <a:srgbClr val="404040"/>
                </a:solidFill>
                <a:latin typeface="+mn-ea"/>
              </a:rPr>
              <a:t>各公共</a:t>
            </a:r>
            <a:r>
              <a:rPr lang="ja" altLang="en-US" b="1" cap="small" dirty="0">
                <a:solidFill>
                  <a:srgbClr val="404040"/>
                </a:solidFill>
                <a:latin typeface="+mn-ea"/>
              </a:rPr>
              <a:t>施設の需要や求められる機能の変化に適合するようにそのあり方を見直す必要がある</a:t>
            </a:r>
            <a:r>
              <a:rPr lang="ja" altLang="en-US" b="1" cap="small" dirty="0" smtClean="0">
                <a:solidFill>
                  <a:srgbClr val="404040"/>
                </a:solidFill>
                <a:latin typeface="+mn-ea"/>
              </a:rPr>
              <a:t>。</a:t>
            </a:r>
            <a:endParaRPr lang="en-US" altLang="ja" b="1" cap="small" dirty="0" smtClean="0">
              <a:solidFill>
                <a:srgbClr val="404040"/>
              </a:solidFill>
              <a:latin typeface="+mn-ea"/>
            </a:endParaRPr>
          </a:p>
          <a:p>
            <a:pPr marR="241300" indent="228600">
              <a:spcAft>
                <a:spcPts val="630"/>
              </a:spcAft>
            </a:pPr>
            <a:r>
              <a:rPr lang="ja" altLang="en-US" b="1" dirty="0" smtClean="0">
                <a:solidFill>
                  <a:srgbClr val="404040"/>
                </a:solidFill>
                <a:latin typeface="+mn-ea"/>
              </a:rPr>
              <a:t>公共</a:t>
            </a:r>
            <a:r>
              <a:rPr lang="ja" altLang="en-US" b="1" dirty="0">
                <a:solidFill>
                  <a:srgbClr val="404040"/>
                </a:solidFill>
                <a:latin typeface="+mn-ea"/>
              </a:rPr>
              <a:t>施設の</a:t>
            </a:r>
            <a:r>
              <a:rPr lang="ja" altLang="en-US" b="1" dirty="0" smtClean="0">
                <a:solidFill>
                  <a:srgbClr val="404040"/>
                </a:solidFill>
                <a:latin typeface="+mn-ea"/>
              </a:rPr>
              <a:t>保有</a:t>
            </a:r>
            <a:r>
              <a:rPr lang="ja-JP" altLang="en-US" b="1" dirty="0" smtClean="0">
                <a:solidFill>
                  <a:srgbClr val="404040"/>
                </a:solidFill>
                <a:latin typeface="+mn-ea"/>
              </a:rPr>
              <a:t>量</a:t>
            </a:r>
            <a:r>
              <a:rPr lang="ja" altLang="en-US" b="1" dirty="0" smtClean="0">
                <a:solidFill>
                  <a:srgbClr val="404040"/>
                </a:solidFill>
                <a:latin typeface="+mn-ea"/>
              </a:rPr>
              <a:t>を</a:t>
            </a:r>
            <a:r>
              <a:rPr lang="ja" altLang="en-US" b="1" dirty="0">
                <a:solidFill>
                  <a:srgbClr val="404040"/>
                </a:solidFill>
                <a:latin typeface="+mn-ea"/>
              </a:rPr>
              <a:t>削減しなければならない要因は経営資源の制約であり、削減しなければならないものは、本質的には、施設の 「暈」ではなぐ施設に係る「コスト」である。現状の本市の公共施設マネジメントの目標設定やその進埗管理は、基本的に公共施設 の</a:t>
            </a:r>
            <a:r>
              <a:rPr lang="ja" altLang="en-US" b="1" dirty="0" smtClean="0">
                <a:solidFill>
                  <a:srgbClr val="404040"/>
                </a:solidFill>
                <a:latin typeface="+mn-ea"/>
              </a:rPr>
              <a:t>「</a:t>
            </a:r>
            <a:r>
              <a:rPr lang="ja-JP" altLang="en-US" b="1" dirty="0" smtClean="0">
                <a:solidFill>
                  <a:srgbClr val="404040"/>
                </a:solidFill>
                <a:latin typeface="+mn-ea"/>
              </a:rPr>
              <a:t>量</a:t>
            </a:r>
            <a:r>
              <a:rPr lang="ja" altLang="en-US" b="1" dirty="0" smtClean="0">
                <a:solidFill>
                  <a:srgbClr val="404040"/>
                </a:solidFill>
                <a:latin typeface="+mn-ea"/>
              </a:rPr>
              <a:t>」</a:t>
            </a:r>
            <a:r>
              <a:rPr lang="ja-JP" altLang="en-US" b="1" dirty="0" smtClean="0">
                <a:solidFill>
                  <a:srgbClr val="404040"/>
                </a:solidFill>
                <a:latin typeface="+mn-ea"/>
              </a:rPr>
              <a:t>に</a:t>
            </a:r>
            <a:r>
              <a:rPr lang="ja" altLang="en-US" b="1" dirty="0" smtClean="0">
                <a:solidFill>
                  <a:srgbClr val="404040"/>
                </a:solidFill>
                <a:latin typeface="+mn-ea"/>
              </a:rPr>
              <a:t>着目</a:t>
            </a:r>
            <a:r>
              <a:rPr lang="ja" altLang="en-US" b="1" dirty="0">
                <a:solidFill>
                  <a:srgbClr val="404040"/>
                </a:solidFill>
                <a:latin typeface="+mn-ea"/>
              </a:rPr>
              <a:t>して行われているが、より「コス卜」に重点を置いた方法により行う必要がある。</a:t>
            </a:r>
          </a:p>
        </p:txBody>
      </p:sp>
      <p:sp>
        <p:nvSpPr>
          <p:cNvPr id="16" name="正方形/長方形 15"/>
          <p:cNvSpPr/>
          <p:nvPr/>
        </p:nvSpPr>
        <p:spPr>
          <a:xfrm>
            <a:off x="656163" y="597098"/>
            <a:ext cx="8032968" cy="646331"/>
          </a:xfrm>
          <a:prstGeom prst="rect">
            <a:avLst/>
          </a:prstGeom>
        </p:spPr>
        <p:txBody>
          <a:bodyPr wrap="none">
            <a:spAutoFit/>
          </a:bodyPr>
          <a:lstStyle/>
          <a:p>
            <a:r>
              <a:rPr lang="ja-JP" altLang="en-US" sz="3600" b="1" dirty="0"/>
              <a:t>岸和田市新行財政改革</a:t>
            </a:r>
            <a:r>
              <a:rPr lang="ja-JP" altLang="en-US" sz="3600" b="1" dirty="0" smtClean="0"/>
              <a:t>プラン（抜粋）</a:t>
            </a:r>
            <a:endParaRPr lang="ja-JP" altLang="en-US" sz="3600" b="1" dirty="0"/>
          </a:p>
        </p:txBody>
      </p:sp>
      <p:sp>
        <p:nvSpPr>
          <p:cNvPr id="7" name="スライド番号プレースホルダー 3"/>
          <p:cNvSpPr txBox="1">
            <a:spLocks/>
          </p:cNvSpPr>
          <p:nvPr/>
        </p:nvSpPr>
        <p:spPr>
          <a:xfrm>
            <a:off x="10933610" y="6356350"/>
            <a:ext cx="420189"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113E31D-E2AB-40D1-8B51-AFA5AFEF393A}" type="slidenum">
              <a:rPr lang="en-US" sz="1200" smtClean="0"/>
              <a:pPr/>
              <a:t>7</a:t>
            </a:fld>
            <a:endParaRPr lang="en-US" sz="1200" dirty="0"/>
          </a:p>
        </p:txBody>
      </p:sp>
      <p:sp>
        <p:nvSpPr>
          <p:cNvPr id="3" name="角丸四角形 2"/>
          <p:cNvSpPr/>
          <p:nvPr/>
        </p:nvSpPr>
        <p:spPr>
          <a:xfrm>
            <a:off x="1413095" y="4872446"/>
            <a:ext cx="6986322" cy="32657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29342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108297" y="1015809"/>
            <a:ext cx="9784080" cy="396240"/>
          </a:xfrm>
          <a:prstGeom prst="rect">
            <a:avLst/>
          </a:prstGeom>
        </p:spPr>
        <p:txBody>
          <a:bodyPr lIns="0" tIns="0" rIns="0" bIns="0">
            <a:noAutofit/>
          </a:bodyPr>
          <a:lstStyle/>
          <a:p>
            <a:pPr marL="355600" indent="-165100" algn="just">
              <a:spcAft>
                <a:spcPts val="1680"/>
              </a:spcAft>
            </a:pPr>
            <a:r>
              <a:rPr lang="ja" altLang="en-US" sz="2800" u="sng" dirty="0" smtClean="0">
                <a:solidFill>
                  <a:srgbClr val="B53513"/>
                </a:solidFill>
                <a:latin typeface="ＭＳ ゴシック"/>
                <a:ea typeface="ＭＳ ゴシック"/>
              </a:rPr>
              <a:t>文化</a:t>
            </a:r>
            <a:r>
              <a:rPr lang="ja" altLang="en-US" sz="2800" u="sng" dirty="0">
                <a:solidFill>
                  <a:srgbClr val="B53513"/>
                </a:solidFill>
                <a:latin typeface="ＭＳ ゴシック"/>
                <a:ea typeface="ＭＳ ゴシック"/>
              </a:rPr>
              <a:t>施設のあり方の見直し</a:t>
            </a:r>
          </a:p>
        </p:txBody>
      </p:sp>
      <p:sp>
        <p:nvSpPr>
          <p:cNvPr id="5" name="正方形/長方形 4"/>
          <p:cNvSpPr/>
          <p:nvPr/>
        </p:nvSpPr>
        <p:spPr>
          <a:xfrm>
            <a:off x="1199737" y="1902451"/>
            <a:ext cx="9784080" cy="243840"/>
          </a:xfrm>
          <a:prstGeom prst="rect">
            <a:avLst/>
          </a:prstGeom>
        </p:spPr>
        <p:txBody>
          <a:bodyPr lIns="0" tIns="0" rIns="0" bIns="0">
            <a:noAutofit/>
          </a:bodyPr>
          <a:lstStyle/>
          <a:p>
            <a:pPr marL="355600" indent="-165100" algn="just">
              <a:spcBef>
                <a:spcPts val="1680"/>
              </a:spcBef>
              <a:spcAft>
                <a:spcPts val="630"/>
              </a:spcAft>
            </a:pPr>
            <a:r>
              <a:rPr lang="ja" altLang="en-US" dirty="0">
                <a:solidFill>
                  <a:srgbClr val="404040"/>
                </a:solidFill>
                <a:latin typeface="SimSun"/>
                <a:ea typeface="SimSun"/>
              </a:rPr>
              <a:t>①現状と課題</a:t>
            </a:r>
          </a:p>
        </p:txBody>
      </p:sp>
      <p:sp>
        <p:nvSpPr>
          <p:cNvPr id="6" name="正方形/長方形 5"/>
          <p:cNvSpPr/>
          <p:nvPr/>
        </p:nvSpPr>
        <p:spPr>
          <a:xfrm>
            <a:off x="1108297" y="2267210"/>
            <a:ext cx="9784080" cy="950041"/>
          </a:xfrm>
          <a:prstGeom prst="rect">
            <a:avLst/>
          </a:prstGeom>
          <a:solidFill>
            <a:srgbClr val="FDF0E0"/>
          </a:solidFill>
          <a:ln>
            <a:solidFill>
              <a:srgbClr val="FF0000"/>
            </a:solidFill>
          </a:ln>
        </p:spPr>
        <p:txBody>
          <a:bodyPr lIns="0" tIns="0" rIns="0" bIns="0">
            <a:noAutofit/>
          </a:bodyPr>
          <a:lstStyle/>
          <a:p>
            <a:pPr marL="355600" marR="228600" indent="-165100" algn="just">
              <a:spcBef>
                <a:spcPts val="630"/>
              </a:spcBef>
              <a:spcAft>
                <a:spcPts val="3570"/>
              </a:spcAft>
            </a:pPr>
            <a:r>
              <a:rPr lang="ja-JP" altLang="en-US" sz="900" dirty="0">
                <a:solidFill>
                  <a:srgbClr val="B53513"/>
                </a:solidFill>
                <a:latin typeface="SimSun"/>
                <a:ea typeface="SimSun"/>
              </a:rPr>
              <a:t> </a:t>
            </a:r>
            <a:r>
              <a:rPr lang="ja-JP" altLang="en-US" sz="900" dirty="0" smtClean="0">
                <a:solidFill>
                  <a:srgbClr val="B53513"/>
                </a:solidFill>
                <a:latin typeface="SimSun"/>
                <a:ea typeface="SimSun"/>
              </a:rPr>
              <a:t>  </a:t>
            </a:r>
            <a:r>
              <a:rPr lang="ja" altLang="en-US" cap="small" dirty="0" smtClean="0">
                <a:solidFill>
                  <a:srgbClr val="404040"/>
                </a:solidFill>
                <a:latin typeface="SimSun"/>
                <a:ea typeface="SimSun"/>
              </a:rPr>
              <a:t>本市</a:t>
            </a:r>
            <a:r>
              <a:rPr lang="ja" altLang="en-US" cap="small" dirty="0">
                <a:solidFill>
                  <a:srgbClr val="404040"/>
                </a:solidFill>
                <a:latin typeface="SimSun"/>
                <a:ea typeface="SimSun"/>
              </a:rPr>
              <a:t>の文化</a:t>
            </a:r>
            <a:r>
              <a:rPr lang="ja" altLang="en-US" cap="small" dirty="0" smtClean="0">
                <a:solidFill>
                  <a:srgbClr val="404040"/>
                </a:solidFill>
                <a:latin typeface="SimSun"/>
                <a:ea typeface="SimSun"/>
              </a:rPr>
              <a:t>施設</a:t>
            </a:r>
            <a:r>
              <a:rPr lang="ja-JP" altLang="en-US" cap="small" dirty="0" smtClean="0">
                <a:solidFill>
                  <a:srgbClr val="404040"/>
                </a:solidFill>
                <a:latin typeface="SimSun"/>
                <a:ea typeface="SimSun"/>
              </a:rPr>
              <a:t>・</a:t>
            </a:r>
            <a:r>
              <a:rPr lang="ja" altLang="en-US" cap="small" dirty="0" smtClean="0">
                <a:solidFill>
                  <a:srgbClr val="404040"/>
                </a:solidFill>
                <a:latin typeface="SimSun"/>
                <a:ea typeface="SimSun"/>
              </a:rPr>
              <a:t>ホール</a:t>
            </a:r>
            <a:r>
              <a:rPr lang="ja" altLang="en-US" cap="small" dirty="0">
                <a:solidFill>
                  <a:srgbClr val="404040"/>
                </a:solidFill>
                <a:latin typeface="SimSun"/>
                <a:ea typeface="SimSun"/>
              </a:rPr>
              <a:t>全体の施設規模は全国の同規模自治体の水準を大きく上回っており、その</a:t>
            </a:r>
            <a:r>
              <a:rPr lang="ja" altLang="en-US" cap="small" dirty="0" smtClean="0">
                <a:solidFill>
                  <a:srgbClr val="404040"/>
                </a:solidFill>
                <a:latin typeface="SimSun"/>
                <a:ea typeface="SimSun"/>
              </a:rPr>
              <a:t>管理運営</a:t>
            </a:r>
            <a:r>
              <a:rPr lang="ja" altLang="en-US" cap="small" dirty="0">
                <a:solidFill>
                  <a:srgbClr val="404040"/>
                </a:solidFill>
                <a:latin typeface="SimSun"/>
                <a:ea typeface="SimSun"/>
              </a:rPr>
              <a:t>に毎年多額の経費を要している。これに加えて、今後施設の老朽化対策に多額の費用が発生する</a:t>
            </a:r>
            <a:r>
              <a:rPr lang="ja" altLang="en-US" cap="small" dirty="0" smtClean="0">
                <a:solidFill>
                  <a:srgbClr val="404040"/>
                </a:solidFill>
                <a:latin typeface="SimSun"/>
                <a:ea typeface="SimSun"/>
              </a:rPr>
              <a:t>ことが</a:t>
            </a:r>
            <a:r>
              <a:rPr lang="ja" altLang="en-US" cap="small" dirty="0">
                <a:solidFill>
                  <a:srgbClr val="404040"/>
                </a:solidFill>
                <a:latin typeface="SimSun"/>
                <a:ea typeface="SimSun"/>
              </a:rPr>
              <a:t>予測される。</a:t>
            </a:r>
          </a:p>
        </p:txBody>
      </p:sp>
      <p:sp>
        <p:nvSpPr>
          <p:cNvPr id="7" name="正方形/長方形 6"/>
          <p:cNvSpPr/>
          <p:nvPr/>
        </p:nvSpPr>
        <p:spPr>
          <a:xfrm>
            <a:off x="1199737" y="3318139"/>
            <a:ext cx="9784080" cy="292450"/>
          </a:xfrm>
          <a:prstGeom prst="rect">
            <a:avLst/>
          </a:prstGeom>
        </p:spPr>
        <p:txBody>
          <a:bodyPr lIns="0" tIns="0" rIns="0" bIns="0">
            <a:noAutofit/>
          </a:bodyPr>
          <a:lstStyle/>
          <a:p>
            <a:pPr marL="355600" indent="-165100" algn="just">
              <a:spcBef>
                <a:spcPts val="3570"/>
              </a:spcBef>
              <a:spcAft>
                <a:spcPts val="630"/>
              </a:spcAft>
            </a:pPr>
            <a:r>
              <a:rPr lang="ja" altLang="en-US" dirty="0">
                <a:solidFill>
                  <a:srgbClr val="404040"/>
                </a:solidFill>
                <a:latin typeface="+mn-ea"/>
              </a:rPr>
              <a:t>②取組内容</a:t>
            </a:r>
          </a:p>
        </p:txBody>
      </p:sp>
      <p:sp>
        <p:nvSpPr>
          <p:cNvPr id="8" name="正方形/長方形 7"/>
          <p:cNvSpPr/>
          <p:nvPr/>
        </p:nvSpPr>
        <p:spPr>
          <a:xfrm>
            <a:off x="1108297" y="3680644"/>
            <a:ext cx="9784080" cy="912096"/>
          </a:xfrm>
          <a:prstGeom prst="rect">
            <a:avLst/>
          </a:prstGeom>
          <a:solidFill>
            <a:srgbClr val="FDF0E0"/>
          </a:solidFill>
          <a:ln>
            <a:solidFill>
              <a:srgbClr val="FF0000"/>
            </a:solidFill>
          </a:ln>
        </p:spPr>
        <p:txBody>
          <a:bodyPr lIns="0" tIns="0" rIns="0" bIns="0">
            <a:noAutofit/>
          </a:bodyPr>
          <a:lstStyle/>
          <a:p>
            <a:pPr marL="355600" marR="228600" indent="-165100" algn="just">
              <a:spcBef>
                <a:spcPts val="630"/>
              </a:spcBef>
              <a:spcAft>
                <a:spcPts val="3570"/>
              </a:spcAft>
            </a:pPr>
            <a:r>
              <a:rPr lang="ja-JP" altLang="en-US" sz="900" dirty="0">
                <a:solidFill>
                  <a:srgbClr val="B53513"/>
                </a:solidFill>
                <a:latin typeface="SimSun"/>
                <a:ea typeface="SimSun"/>
              </a:rPr>
              <a:t>　 </a:t>
            </a:r>
            <a:r>
              <a:rPr lang="ja" altLang="en-US" dirty="0" smtClean="0">
                <a:solidFill>
                  <a:srgbClr val="404040"/>
                </a:solidFill>
                <a:latin typeface="SimSun"/>
                <a:ea typeface="SimSun"/>
              </a:rPr>
              <a:t>中長期的</a:t>
            </a:r>
            <a:r>
              <a:rPr lang="ja" altLang="en-US" dirty="0">
                <a:solidFill>
                  <a:srgbClr val="404040"/>
                </a:solidFill>
                <a:latin typeface="SimSun"/>
                <a:ea typeface="SimSun"/>
              </a:rPr>
              <a:t>な観点から総量縮減を前提とした文化</a:t>
            </a:r>
            <a:r>
              <a:rPr lang="ja" altLang="en-US" dirty="0" smtClean="0">
                <a:solidFill>
                  <a:srgbClr val="404040"/>
                </a:solidFill>
                <a:latin typeface="SimSun"/>
                <a:ea typeface="SimSun"/>
              </a:rPr>
              <a:t>施設</a:t>
            </a:r>
            <a:r>
              <a:rPr lang="ja-JP" altLang="en-US" dirty="0" smtClean="0">
                <a:solidFill>
                  <a:srgbClr val="404040"/>
                </a:solidFill>
                <a:latin typeface="SimSun"/>
                <a:ea typeface="SimSun"/>
              </a:rPr>
              <a:t>・</a:t>
            </a:r>
            <a:r>
              <a:rPr lang="ja" altLang="en-US" dirty="0" smtClean="0">
                <a:solidFill>
                  <a:srgbClr val="404040"/>
                </a:solidFill>
                <a:latin typeface="SimSun"/>
                <a:ea typeface="SimSun"/>
              </a:rPr>
              <a:t>ホ</a:t>
            </a:r>
            <a:r>
              <a:rPr lang="ja" altLang="en-US" dirty="0">
                <a:solidFill>
                  <a:srgbClr val="404040"/>
                </a:solidFill>
                <a:latin typeface="SimSun"/>
                <a:ea typeface="SimSun"/>
              </a:rPr>
              <a:t>一ルの統廃合について検討する。また、統廃合が 実現するまでの間においても、文化会館への指定管理者制度の導入や浪切ホールの管理運営方法の</a:t>
            </a:r>
            <a:r>
              <a:rPr lang="ja" altLang="en-US" dirty="0" smtClean="0">
                <a:solidFill>
                  <a:srgbClr val="404040"/>
                </a:solidFill>
                <a:latin typeface="SimSun"/>
                <a:ea typeface="SimSun"/>
              </a:rPr>
              <a:t>見直し</a:t>
            </a:r>
            <a:r>
              <a:rPr lang="ja" altLang="en-US" dirty="0">
                <a:solidFill>
                  <a:srgbClr val="404040"/>
                </a:solidFill>
                <a:latin typeface="SimSun"/>
                <a:ea typeface="SimSun"/>
              </a:rPr>
              <a:t>等による財政負担の軽減について検討する。</a:t>
            </a:r>
          </a:p>
        </p:txBody>
      </p:sp>
      <p:pic>
        <p:nvPicPr>
          <p:cNvPr id="11" name="図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9737" y="4744492"/>
            <a:ext cx="9784080" cy="1786937"/>
          </a:xfrm>
          <a:prstGeom prst="rect">
            <a:avLst/>
          </a:prstGeom>
          <a:noFill/>
          <a:ln>
            <a:noFill/>
          </a:ln>
        </p:spPr>
      </p:pic>
      <p:sp>
        <p:nvSpPr>
          <p:cNvPr id="12" name="正方形/長方形 11"/>
          <p:cNvSpPr/>
          <p:nvPr/>
        </p:nvSpPr>
        <p:spPr>
          <a:xfrm>
            <a:off x="734539" y="198767"/>
            <a:ext cx="8032968" cy="646331"/>
          </a:xfrm>
          <a:prstGeom prst="rect">
            <a:avLst/>
          </a:prstGeom>
        </p:spPr>
        <p:txBody>
          <a:bodyPr wrap="none">
            <a:spAutoFit/>
          </a:bodyPr>
          <a:lstStyle/>
          <a:p>
            <a:r>
              <a:rPr lang="ja-JP" altLang="en-US" sz="3600" b="1" dirty="0"/>
              <a:t>岸和田市新行財政改革</a:t>
            </a:r>
            <a:r>
              <a:rPr lang="ja-JP" altLang="en-US" sz="3600" b="1" dirty="0" smtClean="0"/>
              <a:t>プラン（抜粋）</a:t>
            </a:r>
            <a:endParaRPr lang="ja-JP" altLang="en-US" sz="3600" b="1" dirty="0"/>
          </a:p>
        </p:txBody>
      </p:sp>
      <p:sp>
        <p:nvSpPr>
          <p:cNvPr id="2" name="角丸四角形 1"/>
          <p:cNvSpPr/>
          <p:nvPr/>
        </p:nvSpPr>
        <p:spPr>
          <a:xfrm>
            <a:off x="5843583" y="3697200"/>
            <a:ext cx="2743200" cy="26433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3"/>
          <p:cNvSpPr txBox="1">
            <a:spLocks/>
          </p:cNvSpPr>
          <p:nvPr/>
        </p:nvSpPr>
        <p:spPr>
          <a:xfrm>
            <a:off x="10933610" y="6356350"/>
            <a:ext cx="420189"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113E31D-E2AB-40D1-8B51-AFA5AFEF393A}" type="slidenum">
              <a:rPr lang="en-US" sz="1200" smtClean="0"/>
              <a:pPr/>
              <a:t>8</a:t>
            </a:fld>
            <a:endParaRPr lang="en-US" sz="1200" dirty="0"/>
          </a:p>
        </p:txBody>
      </p:sp>
    </p:spTree>
    <p:extLst>
      <p:ext uri="{BB962C8B-B14F-4D97-AF65-F5344CB8AC3E}">
        <p14:creationId xmlns:p14="http://schemas.microsoft.com/office/powerpoint/2010/main" val="9821079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1439</TotalTime>
  <Words>1129</Words>
  <Application>Microsoft Office PowerPoint</Application>
  <PresentationFormat>ワイド画面</PresentationFormat>
  <Paragraphs>45</Paragraphs>
  <Slides>8</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Microsoft JhengHei Light</vt:lpstr>
      <vt:lpstr>ＭＳ ゴシック</vt:lpstr>
      <vt:lpstr>SimSun</vt:lpstr>
      <vt:lpstr>游ゴシック</vt:lpstr>
      <vt:lpstr>游ゴシック Light</vt:lpstr>
      <vt:lpstr>Arial</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岸和田市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岸和田市新行財政改革プラン（R５年３月策定）に基づく 文化施設の再編（文化会館の廃止）について</dc:title>
  <dc:creator>岸和田市</dc:creator>
  <cp:lastModifiedBy>岸和田市</cp:lastModifiedBy>
  <cp:revision>116</cp:revision>
  <cp:lastPrinted>2024-12-20T00:53:38Z</cp:lastPrinted>
  <dcterms:created xsi:type="dcterms:W3CDTF">2024-10-31T04:00:55Z</dcterms:created>
  <dcterms:modified xsi:type="dcterms:W3CDTF">2024-12-20T00:56:54Z</dcterms:modified>
</cp:coreProperties>
</file>