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08" r:id="rId1"/>
    <p:sldMasterId id="2147483919" r:id="rId2"/>
  </p:sldMasterIdLst>
  <p:notesMasterIdLst>
    <p:notesMasterId r:id="rId6"/>
  </p:notesMasterIdLst>
  <p:sldIdLst>
    <p:sldId id="2147469855" r:id="rId3"/>
    <p:sldId id="2147469856" r:id="rId4"/>
    <p:sldId id="2147469857" r:id="rId5"/>
  </p:sldIdLst>
  <p:sldSz cx="9906000" cy="6858000" type="A4"/>
  <p:notesSz cx="6807200" cy="9939338"/>
  <p:custDataLst>
    <p:tags r:id="rId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29768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59536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289304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719072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148840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578608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008376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438144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3" orient="horz" pos="1706" userDrawn="1">
          <p15:clr>
            <a:srgbClr val="A4A3A4"/>
          </p15:clr>
        </p15:guide>
        <p15:guide id="4" pos="13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成者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CC99FF"/>
    <a:srgbClr val="007CB0"/>
    <a:srgbClr val="43B02A"/>
    <a:srgbClr val="FFFFCC"/>
    <a:srgbClr val="FFCCFF"/>
    <a:srgbClr val="EBFDE7"/>
    <a:srgbClr val="BBBCBC"/>
    <a:srgbClr val="E3E4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4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18" y="72"/>
      </p:cViewPr>
      <p:guideLst>
        <p:guide orient="horz" pos="1706"/>
        <p:guide pos="13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AAE2C4BB-DD5D-4EF0-8811-528209874544}" type="datetimeFigureOut">
              <a:rPr kumimoji="1" lang="ja-JP" altLang="en-US" smtClean="0"/>
              <a:pPr/>
              <a:t>2025/8/5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1243013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83357"/>
            <a:ext cx="5446723" cy="391336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24DE13BB-FCB6-4491-A87D-1E9BA7500F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8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74991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3C0424FA-1860-43B7-8A94-43021EEC50FC}"/>
              </a:ext>
            </a:extLst>
          </p:cNvPr>
          <p:cNvSpPr>
            <a:spLocks noGrp="1"/>
          </p:cNvSpPr>
          <p:nvPr>
            <p:ph type="dt" sz="half" idx="13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552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基本版） コンテンツ左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89392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496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marR="0" indent="-144000" algn="l" defTabSz="989013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0822A2BF-4EE5-45F6-88E1-9AA10A8C672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基本版） コンテンツ両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2190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496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marR="0" indent="-144000" algn="l" defTabSz="989013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コンテンツ プレースホルダ 2"/>
          <p:cNvSpPr>
            <a:spLocks noGrp="1"/>
          </p:cNvSpPr>
          <p:nvPr>
            <p:ph idx="12"/>
          </p:nvPr>
        </p:nvSpPr>
        <p:spPr bwMode="gray">
          <a:xfrm>
            <a:off x="5132388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3EB1B23-9AF8-425B-BAD7-B9FA00F1883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13" name="テキスト プレースホルダー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132388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938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コンテンツ全面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78105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999" y="1476000"/>
            <a:ext cx="9072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Font typeface="Arial" pitchFamily="34" charset="0"/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543A0986-838B-4D2A-A95C-8CB1738263F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8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26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985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4D4831B1-A04A-42C3-BD52-942B25744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7F14F7E8-2C42-4BD2-8B4C-7C658763AB7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7972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D6BA3D81-CAD1-43DC-A531-54F7C4DC8D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4" name="図 3" descr="ロゴ, 会社名&#10;&#10;自動的に生成された説明">
            <a:extLst>
              <a:ext uri="{FF2B5EF4-FFF2-40B4-BE49-F238E27FC236}">
                <a16:creationId xmlns:a16="http://schemas.microsoft.com/office/drawing/2014/main" id="{784D5B73-DF9C-49AC-94A2-96EF6F33C25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502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9305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黒_A4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423403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solidFill>
                <a:schemeClr val="bg1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11" name="テキスト プレースホルダー 13">
            <a:extLst>
              <a:ext uri="{FF2B5EF4-FFF2-40B4-BE49-F238E27FC236}">
                <a16:creationId xmlns:a16="http://schemas.microsoft.com/office/drawing/2014/main" id="{EC10764A-D9E5-4773-9998-E6E340EF20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8C8D089-6B7B-4D22-A423-606FF0A0723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1" y="432000"/>
            <a:ext cx="1870453" cy="586800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8ECAF025-B44C-4744-8C34-DBC751A55D3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EA662424-EC38-41B4-918D-98953BBCEA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497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5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トーマツロゴ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15864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8D7302B4-C3B2-43C1-A9E9-2DFB590FF1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81D215A-DF31-4FC4-A706-4B6A3613D0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416496" y="431005"/>
            <a:ext cx="3447786" cy="58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5FB43949-A16F-4CF9-89FA-2868A80FA4F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4770B572-0E41-4F38-9C69-20D76FA470A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502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6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黒_トーマツロゴ_A4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699004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solidFill>
                <a:schemeClr val="bg1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98ED7F2A-D8F8-44B8-9950-656D3B6AC7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6211CF3-AF55-4BB2-ABA6-DFDFA3C51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gray">
          <a:xfrm>
            <a:off x="417600" y="432000"/>
            <a:ext cx="3449948" cy="586076"/>
          </a:xfrm>
          <a:prstGeom prst="rect">
            <a:avLst/>
          </a:prstGeom>
        </p:spPr>
      </p:pic>
      <p:sp>
        <p:nvSpPr>
          <p:cNvPr id="9" name="Text Box 37">
            <a:extLst>
              <a:ext uri="{FF2B5EF4-FFF2-40B4-BE49-F238E27FC236}">
                <a16:creationId xmlns:a16="http://schemas.microsoft.com/office/drawing/2014/main" id="{97296455-89ED-4F08-B776-BE18D4C8DF8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D2BBA463-2249-4A4A-80B9-2AD35481962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497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478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補足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オブジェクト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00401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6" name="オブジェクト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>
          <a:xfrm>
            <a:off x="7056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56E56C22-CD92-4A50-AAD1-E2171E0619BD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000" y="1009580"/>
            <a:ext cx="9072000" cy="468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defRPr sz="14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5211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補足版） コンテンツ左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125528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スライド番号プレースホルダ 5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E01102E1-88D9-4790-8615-AC810340BF5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 bwMode="gray">
          <a:xfrm>
            <a:off x="7056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10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6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600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6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458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補足版） コンテンツ両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414283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スライド番号プレースホルダ 9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2917B94E-3120-478C-8085-A9F2B368A1A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4"/>
          </p:nvPr>
        </p:nvSpPr>
        <p:spPr bwMode="gray">
          <a:xfrm>
            <a:off x="7050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12" name="テキスト プレースホルダ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3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000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14" name="コンテンツ プレースホルダ 2"/>
          <p:cNvSpPr>
            <a:spLocks noGrp="1"/>
          </p:cNvSpPr>
          <p:nvPr>
            <p:ph idx="17"/>
          </p:nvPr>
        </p:nvSpPr>
        <p:spPr bwMode="gray">
          <a:xfrm>
            <a:off x="5132388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170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18" name="テキスト プレースホルダー 2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5132388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751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386394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C5A3295-3564-4576-96DB-80CBF7A205A7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398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補足版） コンテンツ全面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9632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4D9FACC8-259C-46ED-9283-8CCF027B382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 bwMode="gray">
          <a:xfrm>
            <a:off x="7056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8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0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599" y="1944000"/>
            <a:ext cx="9072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  <a:lvl5pPr marL="504000" indent="0"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  <a:endParaRPr lang="en-US" altLang="ja-JP"/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6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858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（基本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706133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267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_黒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57217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bg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823F930-1440-4D98-B4B0-A60A3B34534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1488"/>
          </a:xfrm>
          <a:prstGeom prst="rect">
            <a:avLst/>
          </a:prstGeom>
        </p:spPr>
      </p:pic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2F109B1-F10E-4107-A5FF-847826BE510A}"/>
              </a:ext>
            </a:extLst>
          </p:cNvPr>
          <p:cNvSpPr>
            <a:spLocks noGrp="1"/>
          </p:cNvSpPr>
          <p:nvPr>
            <p:ph type="dt" sz="half" idx="13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5385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_黒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4857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bg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205A9A3-5008-49F4-8A06-BC95DA2477A8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385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 目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99832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5133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29031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白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404793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 bwMode="gray">
          <a:xfrm>
            <a:off x="1893000" y="2340000"/>
            <a:ext cx="6120000" cy="252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402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中表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6759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</p:spTree>
    <p:extLst>
      <p:ext uri="{BB962C8B-B14F-4D97-AF65-F5344CB8AC3E}">
        <p14:creationId xmlns:p14="http://schemas.microsoft.com/office/powerpoint/2010/main" val="1633268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022860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36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タイトルのみ_Header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69020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80000"/>
            <a:ext cx="9072000" cy="360000"/>
          </a:xfrm>
          <a:prstGeom prst="rect">
            <a:avLst/>
          </a:prstGeom>
        </p:spPr>
        <p:txBody>
          <a:bodyPr wrap="none" anchor="t" anchorCtr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1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>
          <a:xfrm>
            <a:off x="416496" y="684000"/>
            <a:ext cx="9072000" cy="615600"/>
          </a:xfrm>
        </p:spPr>
        <p:txBody>
          <a:bodyPr vert="horz" anchor="t"/>
          <a:lstStyle>
            <a:lvl1pPr>
              <a:defRPr sz="1800" b="0" baseline="0">
                <a:latin typeface="+mn-lt"/>
                <a:ea typeface="+mn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95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slideLayout" Target="../slideLayouts/slideLayout19.xml"/><Relationship Id="rId7" Type="http://schemas.openxmlformats.org/officeDocument/2006/relationships/vmlDrawing" Target="../drawings/vmlDrawing18.v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0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19"/>
            </p:custDataLst>
            <p:extLst>
              <p:ext uri="{D42A27DB-BD31-4B8C-83A1-F6EECF244321}">
                <p14:modId xmlns:p14="http://schemas.microsoft.com/office/powerpoint/2010/main" val="14359238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think-cell スライド" r:id="rId20" imgW="563" imgH="564" progId="TCLayout.ActiveDocument.1">
                  <p:embed/>
                </p:oleObj>
              </mc:Choice>
              <mc:Fallback>
                <p:oleObj name="think-cell スライド" r:id="rId20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8" name="フッター プレースホルダ 8"/>
          <p:cNvSpPr>
            <a:spLocks noGrp="1"/>
          </p:cNvSpPr>
          <p:nvPr>
            <p:ph type="ftr" sz="quarter" idx="3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en-GB"/>
              <a:t>DT Template A4</a:t>
            </a:r>
          </a:p>
        </p:txBody>
      </p:sp>
      <p:sp>
        <p:nvSpPr>
          <p:cNvPr id="9" name="スライド番号プレースホルダ 9"/>
          <p:cNvSpPr>
            <a:spLocks noGrp="1"/>
          </p:cNvSpPr>
          <p:nvPr>
            <p:ph type="sldNum" sz="quarter" idx="4"/>
          </p:nvPr>
        </p:nvSpPr>
        <p:spPr bwMode="gray">
          <a:xfrm>
            <a:off x="417600" y="6588000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6999" y="1476000"/>
            <a:ext cx="9073075" cy="48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C0FFE5-9BDB-4F97-92E4-5E9243BDA74A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508167" y="6444000"/>
            <a:ext cx="889667" cy="169277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defRPr kumimoji="1" lang="en-US" altLang="ja-JP" sz="1100" smtClean="0">
                <a:solidFill>
                  <a:srgbClr val="75787B"/>
                </a:solidFill>
                <a:latin typeface="+mn-lt"/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5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44" r:id="rId2"/>
    <p:sldLayoutId id="2147483951" r:id="rId3"/>
    <p:sldLayoutId id="2147483952" r:id="rId4"/>
    <p:sldLayoutId id="2147483911" r:id="rId5"/>
    <p:sldLayoutId id="2147483912" r:id="rId6"/>
    <p:sldLayoutId id="2147483934" r:id="rId7"/>
    <p:sldLayoutId id="2147483936" r:id="rId8"/>
    <p:sldLayoutId id="2147483953" r:id="rId9"/>
    <p:sldLayoutId id="2147483937" r:id="rId10"/>
    <p:sldLayoutId id="2147483938" r:id="rId11"/>
    <p:sldLayoutId id="2147483939" r:id="rId12"/>
    <p:sldLayoutId id="2147483954" r:id="rId13"/>
    <p:sldLayoutId id="2147483955" r:id="rId14"/>
    <p:sldLayoutId id="2147483956" r:id="rId15"/>
    <p:sldLayoutId id="2147483957" r:id="rId16"/>
  </p:sldLayoutIdLst>
  <p:hf hdr="0" ftr="0" dt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 baseline="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marR="0" indent="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None/>
        <a:tabLst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marR="0" indent="-144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120">
          <p15:clr>
            <a:srgbClr val="A4A3A4"/>
          </p15:clr>
        </p15:guide>
        <p15:guide id="1" orient="horz" pos="96">
          <p15:clr>
            <a:srgbClr val="A4A3A4"/>
          </p15:clr>
        </p15:guide>
        <p15:guide id="2" pos="3007">
          <p15:clr>
            <a:srgbClr val="A4A3A4"/>
          </p15:clr>
        </p15:guide>
        <p15:guide id="3" pos="3233">
          <p15:clr>
            <a:srgbClr val="A4A3A4"/>
          </p15:clr>
        </p15:guide>
        <p15:guide id="4" pos="5978">
          <p15:clr>
            <a:srgbClr val="A4A3A4"/>
          </p15:clr>
        </p15:guide>
        <p15:guide id="5" pos="262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640">
          <p15:clr>
            <a:srgbClr val="A4A3A4"/>
          </p15:clr>
        </p15:guide>
        <p15:guide id="8" orient="horz" pos="935">
          <p15:clr>
            <a:srgbClr val="A4A3A4"/>
          </p15:clr>
        </p15:guide>
        <p15:guide id="9" orient="horz" pos="3974">
          <p15:clr>
            <a:srgbClr val="A4A3A4"/>
          </p15:clr>
        </p15:guide>
        <p15:guide id="10" orient="horz" pos="4156">
          <p15:clr>
            <a:srgbClr val="A4A3A4"/>
          </p15:clr>
        </p15:guide>
        <p15:guide id="11" orient="horz" pos="4269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6886004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think-cell スライド" r:id="rId9" imgW="563" imgH="564" progId="TCLayout.ActiveDocument.1">
                  <p:embed/>
                </p:oleObj>
              </mc:Choice>
              <mc:Fallback>
                <p:oleObj name="think-cell スライド" r:id="rId9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8" name="フッター プレースホルダ 8"/>
          <p:cNvSpPr>
            <a:spLocks noGrp="1"/>
          </p:cNvSpPr>
          <p:nvPr>
            <p:ph type="ftr" sz="quarter" idx="3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en-GB"/>
              <a:t>DT Template A4</a:t>
            </a:r>
          </a:p>
        </p:txBody>
      </p:sp>
      <p:sp>
        <p:nvSpPr>
          <p:cNvPr id="9" name="スライド番号プレースホルダ 9"/>
          <p:cNvSpPr>
            <a:spLocks noGrp="1"/>
          </p:cNvSpPr>
          <p:nvPr>
            <p:ph type="sldNum" sz="quarter" idx="4"/>
          </p:nvPr>
        </p:nvSpPr>
        <p:spPr bwMode="gray">
          <a:xfrm>
            <a:off x="417600" y="6588000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gray">
          <a:xfrm>
            <a:off x="51330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7600" y="1476000"/>
            <a:ext cx="9072000" cy="482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308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1" r:id="rId2"/>
    <p:sldLayoutId id="2147483949" r:id="rId3"/>
    <p:sldLayoutId id="2147483950" r:id="rId4"/>
    <p:sldLayoutId id="2147483958" r:id="rId5"/>
  </p:sldLayoutIdLst>
  <p:hf hdr="0" ftr="0" dt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indent="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SzPct val="100000"/>
        <a:buFont typeface="Arial" panose="020B0604020202020204" pitchFamily="34" charset="0"/>
        <a:buNone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indent="-144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120">
          <p15:clr>
            <a:srgbClr val="A4A3A4"/>
          </p15:clr>
        </p15:guide>
        <p15:guide id="2" orient="horz" pos="96">
          <p15:clr>
            <a:srgbClr val="A4A3A4"/>
          </p15:clr>
        </p15:guide>
        <p15:guide id="3" pos="3007">
          <p15:clr>
            <a:srgbClr val="A4A3A4"/>
          </p15:clr>
        </p15:guide>
        <p15:guide id="4" pos="3233">
          <p15:clr>
            <a:srgbClr val="A4A3A4"/>
          </p15:clr>
        </p15:guide>
        <p15:guide id="5" pos="5978">
          <p15:clr>
            <a:srgbClr val="A4A3A4"/>
          </p15:clr>
        </p15:guide>
        <p15:guide id="6" pos="262">
          <p15:clr>
            <a:srgbClr val="A4A3A4"/>
          </p15:clr>
        </p15:guide>
        <p15:guide id="7" orient="horz" pos="504">
          <p15:clr>
            <a:srgbClr val="A4A3A4"/>
          </p15:clr>
        </p15:guide>
        <p15:guide id="8" orient="horz" pos="640">
          <p15:clr>
            <a:srgbClr val="A4A3A4"/>
          </p15:clr>
        </p15:guide>
        <p15:guide id="9" orient="horz" pos="935">
          <p15:clr>
            <a:srgbClr val="A4A3A4"/>
          </p15:clr>
        </p15:guide>
        <p15:guide id="10" orient="horz" pos="3974">
          <p15:clr>
            <a:srgbClr val="A4A3A4"/>
          </p15:clr>
        </p15:guide>
        <p15:guide id="11" orient="horz" pos="4156">
          <p15:clr>
            <a:srgbClr val="A4A3A4"/>
          </p15:clr>
        </p15:guide>
        <p15:guide id="12" orient="horz" pos="426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A7B675-4EF3-F78C-D520-5B7849CE4D3D}"/>
              </a:ext>
            </a:extLst>
          </p:cNvPr>
          <p:cNvSpPr txBox="1"/>
          <p:nvPr/>
        </p:nvSpPr>
        <p:spPr>
          <a:xfrm>
            <a:off x="16176" y="3652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参加表明①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2D12A2F-8218-39F6-242C-589D55263A81}"/>
              </a:ext>
            </a:extLst>
          </p:cNvPr>
          <p:cNvSpPr/>
          <p:nvPr/>
        </p:nvSpPr>
        <p:spPr>
          <a:xfrm>
            <a:off x="417600" y="467512"/>
            <a:ext cx="8964283" cy="27136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kern="0">
                <a:solidFill>
                  <a:prstClr val="white"/>
                </a:solidFill>
                <a:latin typeface="+mn-ea"/>
                <a:cs typeface="+mn-cs"/>
              </a:rPr>
              <a:t>参加表明書</a:t>
            </a:r>
            <a:endParaRPr kumimoji="1" lang="ja-JP" altLang="en-US" sz="14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E91966A4-E485-B8AB-4A4F-32352D00DB65}"/>
              </a:ext>
            </a:extLst>
          </p:cNvPr>
          <p:cNvSpPr/>
          <p:nvPr/>
        </p:nvSpPr>
        <p:spPr>
          <a:xfrm>
            <a:off x="417600" y="811214"/>
            <a:ext cx="1125449" cy="12337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案件名</a:t>
            </a: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30662032-4542-E816-8794-C3B40D52B023}"/>
              </a:ext>
            </a:extLst>
          </p:cNvPr>
          <p:cNvSpPr/>
          <p:nvPr/>
        </p:nvSpPr>
        <p:spPr>
          <a:xfrm>
            <a:off x="1658983" y="811213"/>
            <a:ext cx="7722900" cy="12337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 dirty="0">
                <a:solidFill>
                  <a:prstClr val="black"/>
                </a:solidFill>
                <a:latin typeface="+mn-ea"/>
                <a:cs typeface="+mn-cs"/>
              </a:rPr>
              <a:t>令和７年度　岸和田市スマートシティ推進協議会参画企業募集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0990E0B6-D59E-38C6-739A-43902A2CD8A3}"/>
              </a:ext>
            </a:extLst>
          </p:cNvPr>
          <p:cNvSpPr/>
          <p:nvPr/>
        </p:nvSpPr>
        <p:spPr>
          <a:xfrm>
            <a:off x="417600" y="2168157"/>
            <a:ext cx="1125449" cy="12337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参加表明</a:t>
            </a: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7EEFD81-6F23-0AB8-2AAB-9FE147F1D606}"/>
              </a:ext>
            </a:extLst>
          </p:cNvPr>
          <p:cNvSpPr/>
          <p:nvPr/>
        </p:nvSpPr>
        <p:spPr>
          <a:xfrm>
            <a:off x="1657306" y="2168157"/>
            <a:ext cx="5181644" cy="12337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標記案件の提案書に基づく選定の参加について、関心がありますので、</a:t>
            </a:r>
            <a:b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</a:b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参加表明書を提出します。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6CB39270-C7E6-103D-B610-0868E4114306}"/>
              </a:ext>
            </a:extLst>
          </p:cNvPr>
          <p:cNvSpPr/>
          <p:nvPr/>
        </p:nvSpPr>
        <p:spPr>
          <a:xfrm>
            <a:off x="6985189" y="2168157"/>
            <a:ext cx="2387914" cy="12337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 dirty="0">
                <a:solidFill>
                  <a:prstClr val="black"/>
                </a:solidFill>
                <a:latin typeface="+mn-ea"/>
                <a:cs typeface="+mn-cs"/>
              </a:rPr>
              <a:t>令和７年　　月　　日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98BF5175-2CA5-8D57-3E6B-8CBC848483B5}"/>
              </a:ext>
            </a:extLst>
          </p:cNvPr>
          <p:cNvSpPr/>
          <p:nvPr/>
        </p:nvSpPr>
        <p:spPr>
          <a:xfrm>
            <a:off x="417600" y="3525101"/>
            <a:ext cx="8964283" cy="2939707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212EECB-9047-7A0E-A0F1-F7075C1FC255}"/>
              </a:ext>
            </a:extLst>
          </p:cNvPr>
          <p:cNvSpPr txBox="1"/>
          <p:nvPr/>
        </p:nvSpPr>
        <p:spPr bwMode="gray">
          <a:xfrm>
            <a:off x="597600" y="3622494"/>
            <a:ext cx="1399032" cy="2190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岸和田市長　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DC393EA-E0B1-8348-BDFA-9B2313E00C23}"/>
              </a:ext>
            </a:extLst>
          </p:cNvPr>
          <p:cNvSpPr txBox="1"/>
          <p:nvPr/>
        </p:nvSpPr>
        <p:spPr bwMode="gray">
          <a:xfrm>
            <a:off x="1847088" y="4230521"/>
            <a:ext cx="6793991" cy="20657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提出者）住　　所：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dirty="0">
                <a:solidFill>
                  <a:prstClr val="black"/>
                </a:solidFill>
                <a:latin typeface="+mn-lt"/>
                <a:cs typeface="+mn-cs"/>
              </a:rPr>
              <a:t>　　　　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電話番号：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　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団体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名：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　代表者：　（役職名）　　　　　　　　（氏名）　　　　　　　　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担当者）担当部署：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氏　　名：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　　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A X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　  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：　　　　　　　　　　　　　　　　　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1F3D25F-7602-E565-E138-A2DECDD1D7DD}"/>
              </a:ext>
            </a:extLst>
          </p:cNvPr>
          <p:cNvSpPr/>
          <p:nvPr/>
        </p:nvSpPr>
        <p:spPr bwMode="gray">
          <a:xfrm>
            <a:off x="5532583" y="6397247"/>
            <a:ext cx="3840520" cy="38150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※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欄が不足する場合等は、適宜</a:t>
            </a:r>
            <a:r>
              <a:rPr kumimoji="1" lang="ja-JP" altLang="en-US" sz="1050" dirty="0">
                <a:solidFill>
                  <a:prstClr val="black"/>
                </a:solidFill>
                <a:latin typeface="+mn-ea"/>
                <a:cs typeface="+mn-cs"/>
              </a:rPr>
              <a:t>フォーマットを変更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してご記入ください。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240745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A7B675-4EF3-F78C-D520-5B7849CE4D3D}"/>
              </a:ext>
            </a:extLst>
          </p:cNvPr>
          <p:cNvSpPr txBox="1"/>
          <p:nvPr/>
        </p:nvSpPr>
        <p:spPr>
          <a:xfrm>
            <a:off x="16176" y="3652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参加表明②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B013569-F22D-853D-2115-05C3B6BA238F}"/>
              </a:ext>
            </a:extLst>
          </p:cNvPr>
          <p:cNvSpPr/>
          <p:nvPr/>
        </p:nvSpPr>
        <p:spPr>
          <a:xfrm>
            <a:off x="415925" y="617221"/>
            <a:ext cx="8964283" cy="31761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kern="0">
                <a:solidFill>
                  <a:prstClr val="white"/>
                </a:solidFill>
                <a:latin typeface="+mn-ea"/>
                <a:cs typeface="+mn-cs"/>
              </a:rPr>
              <a:t>実施体制説明書</a:t>
            </a:r>
            <a:endParaRPr kumimoji="1" lang="ja-JP" altLang="en-US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F9DDD5E-D0F9-B157-AC6F-1299DE05673A}"/>
              </a:ext>
            </a:extLst>
          </p:cNvPr>
          <p:cNvSpPr/>
          <p:nvPr/>
        </p:nvSpPr>
        <p:spPr>
          <a:xfrm>
            <a:off x="415925" y="1026423"/>
            <a:ext cx="4357688" cy="528230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＜事業運用体制＞</a:t>
            </a: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4545CB-6E7C-70EC-E293-36F2C3137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872119A-71F6-06EA-C77A-1B9B3AAC7739}"/>
              </a:ext>
            </a:extLst>
          </p:cNvPr>
          <p:cNvSpPr txBox="1"/>
          <p:nvPr/>
        </p:nvSpPr>
        <p:spPr bwMode="gray">
          <a:xfrm>
            <a:off x="757602" y="1308304"/>
            <a:ext cx="15675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体制図（例）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508315B6-DE9C-951B-2FEE-66A1078582A6}"/>
              </a:ext>
            </a:extLst>
          </p:cNvPr>
          <p:cNvSpPr/>
          <p:nvPr/>
        </p:nvSpPr>
        <p:spPr>
          <a:xfrm>
            <a:off x="5015415" y="1026422"/>
            <a:ext cx="4357688" cy="528230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＜担当者＞</a:t>
            </a: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DF4104CF-920B-E8F4-F074-0562B01ADF05}"/>
              </a:ext>
            </a:extLst>
          </p:cNvPr>
          <p:cNvSpPr/>
          <p:nvPr/>
        </p:nvSpPr>
        <p:spPr bwMode="gray">
          <a:xfrm>
            <a:off x="5175724" y="5807936"/>
            <a:ext cx="3351656" cy="38150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※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欄が不足する場合は、適宜複写してご記入ください。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CD7CA96-4B14-B1E7-B099-749D93CD0E82}"/>
              </a:ext>
            </a:extLst>
          </p:cNvPr>
          <p:cNvSpPr/>
          <p:nvPr/>
        </p:nvSpPr>
        <p:spPr bwMode="gray">
          <a:xfrm>
            <a:off x="507600" y="5807936"/>
            <a:ext cx="3351656" cy="38150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※</a:t>
            </a:r>
            <a:r>
              <a:rPr kumimoji="1" lang="ja-JP" altLang="en-US" sz="1050" dirty="0">
                <a:solidFill>
                  <a:prstClr val="black"/>
                </a:solidFill>
                <a:latin typeface="+mn-ea"/>
                <a:cs typeface="+mn-cs"/>
              </a:rPr>
              <a:t>本様式は適宜変更してもよい。</a:t>
            </a: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5318FF1-A902-0344-CF6B-E17CB44481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852120"/>
              </p:ext>
            </p:extLst>
          </p:nvPr>
        </p:nvGraphicFramePr>
        <p:xfrm>
          <a:off x="5073901" y="1362179"/>
          <a:ext cx="4240715" cy="437081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01224">
                  <a:extLst>
                    <a:ext uri="{9D8B030D-6E8A-4147-A177-3AD203B41FA5}">
                      <a16:colId xmlns:a16="http://schemas.microsoft.com/office/drawing/2014/main" val="1603510972"/>
                    </a:ext>
                  </a:extLst>
                </a:gridCol>
                <a:gridCol w="1684788">
                  <a:extLst>
                    <a:ext uri="{9D8B030D-6E8A-4147-A177-3AD203B41FA5}">
                      <a16:colId xmlns:a16="http://schemas.microsoft.com/office/drawing/2014/main" val="3981165583"/>
                    </a:ext>
                  </a:extLst>
                </a:gridCol>
                <a:gridCol w="1045163">
                  <a:extLst>
                    <a:ext uri="{9D8B030D-6E8A-4147-A177-3AD203B41FA5}">
                      <a16:colId xmlns:a16="http://schemas.microsoft.com/office/drawing/2014/main" val="827699299"/>
                    </a:ext>
                  </a:extLst>
                </a:gridCol>
                <a:gridCol w="809540">
                  <a:extLst>
                    <a:ext uri="{9D8B030D-6E8A-4147-A177-3AD203B41FA5}">
                      <a16:colId xmlns:a16="http://schemas.microsoft.com/office/drawing/2014/main" val="126875784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sz="900" kern="100" dirty="0">
                          <a:effectLst/>
                          <a:latin typeface="+mn-ea"/>
                          <a:ea typeface="+mn-ea"/>
                        </a:rPr>
                        <a:t>役職・氏名</a:t>
                      </a:r>
                      <a:endParaRPr lang="ja-JP" sz="9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sz="900" kern="100" dirty="0">
                          <a:effectLst/>
                          <a:latin typeface="+mn-ea"/>
                          <a:ea typeface="+mn-ea"/>
                        </a:rPr>
                        <a:t>担当業務・役割</a:t>
                      </a:r>
                      <a:endParaRPr lang="ja-JP" sz="9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実証・実装に必要となる</a:t>
                      </a:r>
                      <a:endParaRPr lang="en-US" altLang="ja-JP" sz="9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保有</a:t>
                      </a:r>
                      <a:r>
                        <a:rPr lang="ja-JP" sz="9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資格等</a:t>
                      </a:r>
                      <a:endParaRPr lang="ja-JP" sz="9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74775266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総括責任者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688509563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altLang="en-US" sz="900" kern="10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管理技術者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802267521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857537040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604886039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863281067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482386167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124357399"/>
                  </a:ext>
                </a:extLst>
              </a:tr>
            </a:tbl>
          </a:graphicData>
        </a:graphic>
      </p:graphicFrame>
      <p:cxnSp>
        <p:nvCxnSpPr>
          <p:cNvPr id="5" name="_s2056">
            <a:extLst>
              <a:ext uri="{FF2B5EF4-FFF2-40B4-BE49-F238E27FC236}">
                <a16:creationId xmlns:a16="http://schemas.microsoft.com/office/drawing/2014/main" id="{CBA8CFC9-F577-8763-3EB9-F0B793C317B9}"/>
              </a:ext>
            </a:extLst>
          </p:cNvPr>
          <p:cNvCxnSpPr>
            <a:cxnSpLocks noChangeShapeType="1"/>
            <a:stCxn id="15" idx="0"/>
            <a:endCxn id="8" idx="2"/>
          </p:cNvCxnSpPr>
          <p:nvPr/>
        </p:nvCxnSpPr>
        <p:spPr bwMode="auto">
          <a:xfrm rot="16200000" flipV="1">
            <a:off x="3118008" y="1888571"/>
            <a:ext cx="412115" cy="1458593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_s2055">
            <a:extLst>
              <a:ext uri="{FF2B5EF4-FFF2-40B4-BE49-F238E27FC236}">
                <a16:creationId xmlns:a16="http://schemas.microsoft.com/office/drawing/2014/main" id="{1451B040-571F-C4DE-644B-30ADD65D74BD}"/>
              </a:ext>
            </a:extLst>
          </p:cNvPr>
          <p:cNvCxnSpPr>
            <a:cxnSpLocks noChangeShapeType="1"/>
            <a:stCxn id="13" idx="0"/>
            <a:endCxn id="8" idx="2"/>
          </p:cNvCxnSpPr>
          <p:nvPr/>
        </p:nvCxnSpPr>
        <p:spPr bwMode="auto">
          <a:xfrm flipV="1">
            <a:off x="2594768" y="2411810"/>
            <a:ext cx="0" cy="41211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_s2054">
            <a:extLst>
              <a:ext uri="{FF2B5EF4-FFF2-40B4-BE49-F238E27FC236}">
                <a16:creationId xmlns:a16="http://schemas.microsoft.com/office/drawing/2014/main" id="{3A90F960-084F-EA9C-FDEB-658BE6CECFE4}"/>
              </a:ext>
            </a:extLst>
          </p:cNvPr>
          <p:cNvCxnSpPr>
            <a:cxnSpLocks noChangeShapeType="1"/>
            <a:stCxn id="12" idx="0"/>
            <a:endCxn id="8" idx="2"/>
          </p:cNvCxnSpPr>
          <p:nvPr/>
        </p:nvCxnSpPr>
        <p:spPr bwMode="auto">
          <a:xfrm rot="5400000" flipH="1" flipV="1">
            <a:off x="1659415" y="1888572"/>
            <a:ext cx="412115" cy="145859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_s2053">
            <a:extLst>
              <a:ext uri="{FF2B5EF4-FFF2-40B4-BE49-F238E27FC236}">
                <a16:creationId xmlns:a16="http://schemas.microsoft.com/office/drawing/2014/main" id="{670EAA1F-6A74-E122-4B33-DF7137CB6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9622" y="1587580"/>
            <a:ext cx="1250292" cy="82423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団体名</a:t>
            </a:r>
            <a:endParaRPr kumimoji="0" lang="en-US" altLang="ja-JP" sz="1000" b="0" i="0" u="none" strike="noStrike" cap="none" normalizeH="0" baseline="0" dirty="0">
              <a:ln>
                <a:noFill/>
              </a:ln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en-US" altLang="ja-JP" sz="1000" b="0" i="0" u="none" strike="noStrike" cap="none" normalizeH="0" baseline="0" dirty="0">
              <a:ln>
                <a:noFill/>
              </a:ln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総括責任者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役職・氏名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</p:txBody>
      </p:sp>
      <p:sp>
        <p:nvSpPr>
          <p:cNvPr id="12" name="_s2052">
            <a:extLst>
              <a:ext uri="{FF2B5EF4-FFF2-40B4-BE49-F238E27FC236}">
                <a16:creationId xmlns:a16="http://schemas.microsoft.com/office/drawing/2014/main" id="{038EF691-01E0-1F26-A7FC-0E77F6246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030" y="2823925"/>
            <a:ext cx="1250292" cy="10800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団体名</a:t>
            </a:r>
            <a:endParaRPr kumimoji="0" lang="en-US" altLang="ja-JP" sz="1000" b="0" i="0" u="none" strike="noStrike" cap="none" normalizeH="0" baseline="0" dirty="0">
              <a:ln>
                <a:noFill/>
              </a:ln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en-US" altLang="ja-JP" sz="1000" b="0" i="0" u="none" strike="noStrike" cap="none" normalizeH="0" baseline="0" dirty="0">
              <a:ln>
                <a:noFill/>
              </a:ln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担当業務内容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役職・担当者名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</p:txBody>
      </p:sp>
      <p:sp>
        <p:nvSpPr>
          <p:cNvPr id="13" name="_s2051">
            <a:extLst>
              <a:ext uri="{FF2B5EF4-FFF2-40B4-BE49-F238E27FC236}">
                <a16:creationId xmlns:a16="http://schemas.microsoft.com/office/drawing/2014/main" id="{E78208CE-8484-A17F-FF0E-758C48AD0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9622" y="2823925"/>
            <a:ext cx="1250292" cy="10800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団体名</a:t>
            </a:r>
            <a:endParaRPr kumimoji="0" lang="en-US" altLang="ja-JP" sz="1000" b="0" i="0" u="none" strike="noStrike" cap="none" normalizeH="0" baseline="0" dirty="0">
              <a:ln>
                <a:noFill/>
              </a:ln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en-US" altLang="ja-JP" sz="1000" b="0" i="0" u="none" strike="noStrike" cap="none" normalizeH="0" baseline="0" dirty="0">
              <a:ln>
                <a:noFill/>
              </a:ln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担当業務内容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役職・担当者名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</p:txBody>
      </p:sp>
      <p:sp>
        <p:nvSpPr>
          <p:cNvPr id="15" name="_s2050">
            <a:extLst>
              <a:ext uri="{FF2B5EF4-FFF2-40B4-BE49-F238E27FC236}">
                <a16:creationId xmlns:a16="http://schemas.microsoft.com/office/drawing/2014/main" id="{B890E52D-C5AC-A66E-115B-BC5E62611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8215" y="2823925"/>
            <a:ext cx="1250292" cy="10800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団体名</a:t>
            </a:r>
            <a:endParaRPr kumimoji="0" lang="en-US" altLang="ja-JP" sz="1000" b="0" i="0" u="none" strike="noStrike" cap="none" normalizeH="0" baseline="0" dirty="0">
              <a:ln>
                <a:noFill/>
              </a:ln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en-US" altLang="ja-JP" sz="1000" b="0" i="0" u="none" strike="noStrike" cap="none" normalizeH="0" baseline="0" dirty="0">
              <a:ln>
                <a:noFill/>
              </a:ln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担当業務内容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役職・担当者名</a:t>
            </a:r>
            <a:endParaRPr kumimoji="0" lang="ja-JP" altLang="ja-JP" sz="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effectLst/>
                <a:latin typeface="+mn-ea"/>
                <a:cs typeface="Times New Roman" panose="02020603050405020304" pitchFamily="18" charset="0"/>
              </a:rPr>
              <a:t>（　　　　　　　）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56431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A7B675-4EF3-F78C-D520-5B7849CE4D3D}"/>
              </a:ext>
            </a:extLst>
          </p:cNvPr>
          <p:cNvSpPr txBox="1"/>
          <p:nvPr/>
        </p:nvSpPr>
        <p:spPr>
          <a:xfrm>
            <a:off x="16176" y="3652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参加表明③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48A9D53-2D6A-1FC1-78C8-14FBFA8EBD51}"/>
              </a:ext>
            </a:extLst>
          </p:cNvPr>
          <p:cNvSpPr/>
          <p:nvPr/>
        </p:nvSpPr>
        <p:spPr>
          <a:xfrm>
            <a:off x="417600" y="635136"/>
            <a:ext cx="8964283" cy="27136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kern="0">
                <a:solidFill>
                  <a:prstClr val="white"/>
                </a:solidFill>
                <a:latin typeface="+mn-ea"/>
                <a:cs typeface="+mn-cs"/>
              </a:rPr>
              <a:t>事業実績</a:t>
            </a:r>
            <a:endParaRPr kumimoji="1" lang="ja-JP" altLang="en-US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4545CB-6E7C-70EC-E293-36F2C3137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7C83E845-36AD-011E-BB49-B26B1C2F5B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062494"/>
              </p:ext>
            </p:extLst>
          </p:nvPr>
        </p:nvGraphicFramePr>
        <p:xfrm>
          <a:off x="417601" y="1016000"/>
          <a:ext cx="8964283" cy="4032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50246">
                  <a:extLst>
                    <a:ext uri="{9D8B030D-6E8A-4147-A177-3AD203B41FA5}">
                      <a16:colId xmlns:a16="http://schemas.microsoft.com/office/drawing/2014/main" val="4197243662"/>
                    </a:ext>
                  </a:extLst>
                </a:gridCol>
                <a:gridCol w="1558896">
                  <a:extLst>
                    <a:ext uri="{9D8B030D-6E8A-4147-A177-3AD203B41FA5}">
                      <a16:colId xmlns:a16="http://schemas.microsoft.com/office/drawing/2014/main" val="3162127706"/>
                    </a:ext>
                  </a:extLst>
                </a:gridCol>
                <a:gridCol w="1202710">
                  <a:extLst>
                    <a:ext uri="{9D8B030D-6E8A-4147-A177-3AD203B41FA5}">
                      <a16:colId xmlns:a16="http://schemas.microsoft.com/office/drawing/2014/main" val="2728897712"/>
                    </a:ext>
                  </a:extLst>
                </a:gridCol>
                <a:gridCol w="1554751">
                  <a:extLst>
                    <a:ext uri="{9D8B030D-6E8A-4147-A177-3AD203B41FA5}">
                      <a16:colId xmlns:a16="http://schemas.microsoft.com/office/drawing/2014/main" val="2103119484"/>
                    </a:ext>
                  </a:extLst>
                </a:gridCol>
                <a:gridCol w="2997680">
                  <a:extLst>
                    <a:ext uri="{9D8B030D-6E8A-4147-A177-3AD203B41FA5}">
                      <a16:colId xmlns:a16="http://schemas.microsoft.com/office/drawing/2014/main" val="193700576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</a:rPr>
                        <a:t>業務名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履行期間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契約相手方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</a:rPr>
                        <a:t>事業費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</a:rPr>
                        <a:t>業務概要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624068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just"/>
                      <a:endParaRPr lang="ja-JP" sz="1000" b="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 defTabSz="990564" rtl="0" eaLnBrk="1" latinLnBrk="0" hangingPunct="1"/>
                      <a:endParaRPr kumimoji="1" lang="ja-JP" altLang="en-US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 defTabSz="990564" rtl="0" eaLnBrk="1" latinLnBrk="0" hangingPunct="1"/>
                      <a:endParaRPr kumimoji="1" lang="ja-JP" altLang="en-US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endParaRPr lang="ja-JP" sz="1000" b="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endParaRPr lang="en-US" altLang="ja-JP" sz="1000" b="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4195049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just"/>
                      <a:endParaRPr lang="ja-JP" sz="1000" b="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00" b="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00" b="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00" b="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00" b="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403696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687581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</a:rPr>
                        <a:t> 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57401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434441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738946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3405456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A58A823-CEB0-7D57-243C-3C4173CDEBA6}"/>
              </a:ext>
            </a:extLst>
          </p:cNvPr>
          <p:cNvSpPr/>
          <p:nvPr/>
        </p:nvSpPr>
        <p:spPr bwMode="gray">
          <a:xfrm>
            <a:off x="417599" y="5084611"/>
            <a:ext cx="8964283" cy="59688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000" marR="0" indent="-457200" defTabSz="990564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※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「スマートシティ推進に係る実証事業等の実績」または「自治体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DX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の推進に係る取組実績</a:t>
            </a:r>
            <a:r>
              <a:rPr kumimoji="1" lang="ja-JP" alt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」について、２件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以上の実績</a:t>
            </a:r>
            <a:r>
              <a:rPr kumimoji="1" lang="ja-JP" altLang="en-US" sz="1050" dirty="0">
                <a:solidFill>
                  <a:prstClr val="black"/>
                </a:solidFill>
                <a:latin typeface="+mn-ea"/>
                <a:cs typeface="+mn-cs"/>
              </a:rPr>
              <a:t>を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必ずご記入ください。</a:t>
            </a:r>
          </a:p>
          <a:p>
            <a:pPr marL="180000" marR="0" indent="-457200" defTabSz="990564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dirty="0">
                <a:solidFill>
                  <a:prstClr val="black"/>
                </a:solidFill>
                <a:latin typeface="+mn-ea"/>
                <a:cs typeface="+mn-cs"/>
              </a:rPr>
              <a:t>※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欄が不足する場合は、適宜複写してご記入ください。</a:t>
            </a:r>
          </a:p>
          <a:p>
            <a:pPr marL="180000" marR="0" indent="-457200" defTabSz="990564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※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委託事業の場合は，業務名の欄に委託元もご記入ください。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2715427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T Template_A4_J_202201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T">
      <a:majorFont>
        <a:latin typeface="Calibri"/>
        <a:ea typeface="Yu Gothic UI"/>
        <a:cs typeface=""/>
      </a:majorFont>
      <a:minorFont>
        <a:latin typeface="Calibri Light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T Template_A4_J.pptx" id="{407FAAAF-3AD3-4981-B736-54FC7A92EC85}" vid="{AD524010-D294-40B7-8934-97601B39A32F}"/>
    </a:ext>
  </a:extLst>
</a:theme>
</file>

<file path=ppt/theme/theme2.xml><?xml version="1.0" encoding="utf-8"?>
<a:theme xmlns:a="http://schemas.openxmlformats.org/drawingml/2006/main" name="DT Template_A4_J_202201_補足版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T">
      <a:majorFont>
        <a:latin typeface="Calibri"/>
        <a:ea typeface="Yu Gothic UI"/>
        <a:cs typeface=""/>
      </a:majorFont>
      <a:minorFont>
        <a:latin typeface="Calibri Light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T Template_A4_J.pptx" id="{407FAAAF-3AD3-4981-B736-54FC7A92EC85}" vid="{317BAF03-32A8-4DC6-946F-04FEAE9DF8F6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573</Words>
  <Application>Microsoft Office PowerPoint</Application>
  <PresentationFormat>A4 210 x 297 mm</PresentationFormat>
  <Paragraphs>89</Paragraphs>
  <Slides>3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6" baseType="lpstr">
      <vt:lpstr>ＭＳ 明朝</vt:lpstr>
      <vt:lpstr>Yu Gothic UI</vt:lpstr>
      <vt:lpstr>游ゴシック</vt:lpstr>
      <vt:lpstr>Arial</vt:lpstr>
      <vt:lpstr>Calibri</vt:lpstr>
      <vt:lpstr>Calibri Light</vt:lpstr>
      <vt:lpstr>Century</vt:lpstr>
      <vt:lpstr>Times New Roman</vt:lpstr>
      <vt:lpstr>Verdana</vt:lpstr>
      <vt:lpstr>Wingdings</vt:lpstr>
      <vt:lpstr>DT Template_A4_J_202201</vt:lpstr>
      <vt:lpstr>DT Template_A4_J_202201_補足版</vt:lpstr>
      <vt:lpstr>think-cell スライド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2025-08-05T05:25:25Z</dcterms:modified>
</cp:coreProperties>
</file>